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79" r:id="rId4"/>
    <p:sldId id="281" r:id="rId5"/>
    <p:sldId id="262" r:id="rId6"/>
    <p:sldId id="278" r:id="rId7"/>
    <p:sldId id="273" r:id="rId8"/>
    <p:sldId id="274" r:id="rId9"/>
    <p:sldId id="264" r:id="rId10"/>
    <p:sldId id="275" r:id="rId11"/>
    <p:sldId id="276" r:id="rId12"/>
    <p:sldId id="277" r:id="rId13"/>
    <p:sldId id="267" r:id="rId14"/>
    <p:sldId id="271" r:id="rId1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2FD"/>
    <a:srgbClr val="FF9966"/>
    <a:srgbClr val="3792EB"/>
    <a:srgbClr val="FA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4" autoAdjust="0"/>
    <p:restoredTop sz="93208" autoAdjust="0"/>
  </p:normalViewPr>
  <p:slideViewPr>
    <p:cSldViewPr snapToGrid="0">
      <p:cViewPr varScale="1">
        <p:scale>
          <a:sx n="103" d="100"/>
          <a:sy n="103" d="100"/>
        </p:scale>
        <p:origin x="12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FF736-BB83-4C00-A460-32DD7B68C3C2}" type="datetimeFigureOut">
              <a:rPr lang="zh-TW" altLang="en-US" smtClean="0"/>
              <a:t>2023/5/12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300EF-B5CF-42A4-B4C3-9ECF93D46F0F}" type="slidenum">
              <a:rPr lang="zh-TW" altLang="en-US" smtClean="0"/>
              <a:t>‹#›</a:t>
            </a:fld>
            <a:endParaRPr lang="zh-TW" altLang="en-US"/>
          </a:p>
        </p:txBody>
      </p:sp>
    </p:spTree>
    <p:extLst>
      <p:ext uri="{BB962C8B-B14F-4D97-AF65-F5344CB8AC3E}">
        <p14:creationId xmlns:p14="http://schemas.microsoft.com/office/powerpoint/2010/main" val="309760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822D08B3-A9A6-4CA5-94A5-60BE4193B856}"/>
              </a:ext>
            </a:extLst>
          </p:cNvPr>
          <p:cNvSpPr>
            <a:spLocks noGrp="1"/>
          </p:cNvSpPr>
          <p:nvPr>
            <p:ph type="dt" sz="half" idx="10"/>
          </p:nvPr>
        </p:nvSpPr>
        <p:spPr/>
        <p:txBody>
          <a:bodyPr/>
          <a:lstStyle/>
          <a:p>
            <a:fld id="{29B1E52F-D0AF-4029-898C-FCC45EB379D4}" type="datetime1">
              <a:rPr lang="ko-KR" altLang="en-US" smtClean="0">
                <a:solidFill>
                  <a:prstClr val="black">
                    <a:tint val="75000"/>
                  </a:prstClr>
                </a:solidFill>
              </a:rPr>
              <a:t>2023-05-12</a:t>
            </a:fld>
            <a:endParaRPr lang="ko-KR" altLang="en-US" dirty="0">
              <a:solidFill>
                <a:prstClr val="black">
                  <a:tint val="75000"/>
                </a:prstClr>
              </a:solidFill>
            </a:endParaRPr>
          </a:p>
        </p:txBody>
      </p:sp>
      <p:sp>
        <p:nvSpPr>
          <p:cNvPr id="5" name="바닥글 개체 틀 4">
            <a:extLst>
              <a:ext uri="{FF2B5EF4-FFF2-40B4-BE49-F238E27FC236}">
                <a16:creationId xmlns:a16="http://schemas.microsoft.com/office/drawing/2014/main" id="{825B2C64-F6D0-4564-A934-9F517F7C49AB}"/>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a:extLst>
              <a:ext uri="{FF2B5EF4-FFF2-40B4-BE49-F238E27FC236}">
                <a16:creationId xmlns:a16="http://schemas.microsoft.com/office/drawing/2014/main" id="{73881C62-2657-4643-9CC9-89D68799A768}"/>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55394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208DEE94-B9EB-437B-B87B-4D63439559CF}"/>
              </a:ext>
            </a:extLst>
          </p:cNvPr>
          <p:cNvSpPr>
            <a:spLocks noGrp="1"/>
          </p:cNvSpPr>
          <p:nvPr>
            <p:ph type="dt" sz="half" idx="10"/>
          </p:nvPr>
        </p:nvSpPr>
        <p:spPr/>
        <p:txBody>
          <a:bodyPr/>
          <a:lstStyle/>
          <a:p>
            <a:fld id="{C1A53489-571A-49C8-8F57-8F3428FB1B21}" type="datetime1">
              <a:rPr lang="ko-KR" altLang="en-US" smtClean="0">
                <a:solidFill>
                  <a:prstClr val="black">
                    <a:tint val="75000"/>
                  </a:prstClr>
                </a:solidFill>
              </a:rPr>
              <a:t>2023-05-12</a:t>
            </a:fld>
            <a:endParaRPr lang="ko-KR" altLang="en-US" dirty="0">
              <a:solidFill>
                <a:prstClr val="black">
                  <a:tint val="75000"/>
                </a:prstClr>
              </a:solidFill>
            </a:endParaRPr>
          </a:p>
        </p:txBody>
      </p:sp>
      <p:sp>
        <p:nvSpPr>
          <p:cNvPr id="5" name="바닥글 개체 틀 4">
            <a:extLst>
              <a:ext uri="{FF2B5EF4-FFF2-40B4-BE49-F238E27FC236}">
                <a16:creationId xmlns:a16="http://schemas.microsoft.com/office/drawing/2014/main" id="{20C7A974-A07A-49C2-B147-F6EC850539C3}"/>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a:extLst>
              <a:ext uri="{FF2B5EF4-FFF2-40B4-BE49-F238E27FC236}">
                <a16:creationId xmlns:a16="http://schemas.microsoft.com/office/drawing/2014/main" id="{894EDD24-940C-445F-B974-623173FA1A40}"/>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631959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65F256D8-7BB6-49E2-954E-EF9E05DBF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AD17D-737E-44C6-811F-F21CB0FDEC19}" type="datetime1">
              <a:rPr lang="ko-KR" altLang="en-US" smtClean="0">
                <a:solidFill>
                  <a:prstClr val="black">
                    <a:tint val="75000"/>
                  </a:prstClr>
                </a:solidFill>
              </a:rPr>
              <a:t>2023-05-12</a:t>
            </a:fld>
            <a:endParaRPr lang="ko-KR" altLang="en-US" dirty="0">
              <a:solidFill>
                <a:prstClr val="black">
                  <a:tint val="75000"/>
                </a:prstClr>
              </a:solidFill>
            </a:endParaRPr>
          </a:p>
        </p:txBody>
      </p:sp>
      <p:sp>
        <p:nvSpPr>
          <p:cNvPr id="5" name="바닥글 개체 틀 4">
            <a:extLst>
              <a:ext uri="{FF2B5EF4-FFF2-40B4-BE49-F238E27FC236}">
                <a16:creationId xmlns:a16="http://schemas.microsoft.com/office/drawing/2014/main" id="{DB38B22D-A8A6-4CDF-89EF-E670765EC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solidFill>
                <a:prstClr val="black">
                  <a:tint val="75000"/>
                </a:prstClr>
              </a:solidFill>
            </a:endParaRPr>
          </a:p>
        </p:txBody>
      </p:sp>
      <p:sp>
        <p:nvSpPr>
          <p:cNvPr id="6" name="슬라이드 번호 개체 틀 5">
            <a:extLst>
              <a:ext uri="{FF2B5EF4-FFF2-40B4-BE49-F238E27FC236}">
                <a16:creationId xmlns:a16="http://schemas.microsoft.com/office/drawing/2014/main" id="{DEBBC4C3-52FC-436A-A3AE-F6A5F52B660C}"/>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70310832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2FD"/>
        </a:solid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A864CB36-5AC1-4699-B5B2-DB564B66C226}"/>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1</a:t>
            </a:fld>
            <a:endParaRPr lang="ko-KR" altLang="en-US" dirty="0">
              <a:solidFill>
                <a:prstClr val="black">
                  <a:tint val="75000"/>
                </a:prstClr>
              </a:solidFill>
            </a:endParaRPr>
          </a:p>
        </p:txBody>
      </p:sp>
      <p:sp>
        <p:nvSpPr>
          <p:cNvPr id="3" name="矩形: 圓角 2">
            <a:extLst>
              <a:ext uri="{FF2B5EF4-FFF2-40B4-BE49-F238E27FC236}">
                <a16:creationId xmlns:a16="http://schemas.microsoft.com/office/drawing/2014/main" id="{FBF781FA-9FBA-46AB-83CF-BC6077F30C61}"/>
              </a:ext>
            </a:extLst>
          </p:cNvPr>
          <p:cNvSpPr/>
          <p:nvPr/>
        </p:nvSpPr>
        <p:spPr>
          <a:xfrm>
            <a:off x="400878" y="268357"/>
            <a:ext cx="11390244" cy="6321287"/>
          </a:xfrm>
          <a:prstGeom prst="roundRect">
            <a:avLst>
              <a:gd name="adj" fmla="val 6469"/>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D45DAEF9-6F3E-47A6-A54A-189EEBB95C47}"/>
              </a:ext>
            </a:extLst>
          </p:cNvPr>
          <p:cNvSpPr/>
          <p:nvPr/>
        </p:nvSpPr>
        <p:spPr>
          <a:xfrm>
            <a:off x="948730" y="1078252"/>
            <a:ext cx="10294541" cy="1478418"/>
          </a:xfrm>
          <a:prstGeom prst="rect">
            <a:avLst/>
          </a:prstGeom>
        </p:spPr>
        <p:txBody>
          <a:bodyPr wrap="square">
            <a:spAutoFit/>
          </a:bodyPr>
          <a:lstStyle/>
          <a:p>
            <a:pPr algn="ctr">
              <a:lnSpc>
                <a:spcPct val="150000"/>
              </a:lnSpc>
            </a:pPr>
            <a:r>
              <a:rPr lang="en-US" altLang="zh-TW" sz="3200" b="1" i="0" dirty="0">
                <a:solidFill>
                  <a:srgbClr val="000000"/>
                </a:solidFill>
                <a:effectLst/>
                <a:latin typeface="Arial" panose="020B0604020202020204" pitchFamily="34" charset="0"/>
              </a:rPr>
              <a:t>Evaluation of Multimodal and Multi-Staged Alerting Strategies for Forward Collision Warning Systems</a:t>
            </a:r>
          </a:p>
        </p:txBody>
      </p:sp>
      <p:sp>
        <p:nvSpPr>
          <p:cNvPr id="6" name="文字方塊 5">
            <a:extLst>
              <a:ext uri="{FF2B5EF4-FFF2-40B4-BE49-F238E27FC236}">
                <a16:creationId xmlns:a16="http://schemas.microsoft.com/office/drawing/2014/main" id="{34FCB2A0-F1D3-43F0-BCC1-FB2A96EEB5A9}"/>
              </a:ext>
            </a:extLst>
          </p:cNvPr>
          <p:cNvSpPr txBox="1"/>
          <p:nvPr/>
        </p:nvSpPr>
        <p:spPr>
          <a:xfrm>
            <a:off x="3079797" y="2967335"/>
            <a:ext cx="6032421" cy="461665"/>
          </a:xfrm>
          <a:prstGeom prst="rect">
            <a:avLst/>
          </a:prstGeom>
          <a:noFill/>
        </p:spPr>
        <p:txBody>
          <a:bodyPr wrap="none" rtlCol="0">
            <a:spAutoFit/>
          </a:bodyPr>
          <a:lstStyle/>
          <a:p>
            <a:pPr algn="just"/>
            <a:r>
              <a:rPr lang="zh-TW" altLang="en-US" sz="2400" b="1" dirty="0">
                <a:solidFill>
                  <a:schemeClr val="tx1">
                    <a:lumMod val="50000"/>
                    <a:lumOff val="50000"/>
                  </a:schemeClr>
                </a:solidFill>
              </a:rPr>
              <a:t>評估多模式和多階段警告之前碰撞警告系統</a:t>
            </a:r>
          </a:p>
        </p:txBody>
      </p:sp>
      <p:sp>
        <p:nvSpPr>
          <p:cNvPr id="10" name="文字方塊 9">
            <a:extLst>
              <a:ext uri="{FF2B5EF4-FFF2-40B4-BE49-F238E27FC236}">
                <a16:creationId xmlns:a16="http://schemas.microsoft.com/office/drawing/2014/main" id="{699BAD89-5DD2-4400-8BDC-AAC611AF903D}"/>
              </a:ext>
            </a:extLst>
          </p:cNvPr>
          <p:cNvSpPr txBox="1"/>
          <p:nvPr/>
        </p:nvSpPr>
        <p:spPr>
          <a:xfrm>
            <a:off x="948730" y="4047392"/>
            <a:ext cx="5291577" cy="961930"/>
          </a:xfrm>
          <a:prstGeom prst="rect">
            <a:avLst/>
          </a:prstGeom>
          <a:noFill/>
        </p:spPr>
        <p:txBody>
          <a:bodyPr wrap="none" rtlCol="0">
            <a:spAutoFit/>
          </a:bodyPr>
          <a:lstStyle/>
          <a:p>
            <a:pPr>
              <a:lnSpc>
                <a:spcPct val="150000"/>
              </a:lnSpc>
            </a:pPr>
            <a:r>
              <a:rPr lang="zh-TW" altLang="en-US" sz="2000" dirty="0"/>
              <a:t>期刊 </a:t>
            </a:r>
            <a:r>
              <a:rPr lang="en-US" altLang="zh-TW" sz="2000" dirty="0"/>
              <a:t>:  Sensors 22, no. 3: 1189</a:t>
            </a:r>
          </a:p>
          <a:p>
            <a:pPr>
              <a:lnSpc>
                <a:spcPct val="150000"/>
              </a:lnSpc>
            </a:pPr>
            <a:r>
              <a:rPr lang="zh-TW" altLang="en-US" sz="2000" dirty="0"/>
              <a:t>作者 </a:t>
            </a:r>
            <a:r>
              <a:rPr lang="en-US" altLang="zh-TW" sz="2000" dirty="0"/>
              <a:t>:</a:t>
            </a:r>
            <a:r>
              <a:rPr lang="zh-TW" altLang="en-US" sz="2000" dirty="0"/>
              <a:t> </a:t>
            </a:r>
            <a:r>
              <a:rPr lang="it-IT" altLang="zh-TW" sz="2000" dirty="0"/>
              <a:t>Jun Ma, Jiateng Li, Hongwei Huang</a:t>
            </a:r>
            <a:endParaRPr lang="zh-TW" altLang="en-US" sz="2000" dirty="0"/>
          </a:p>
        </p:txBody>
      </p:sp>
      <p:sp>
        <p:nvSpPr>
          <p:cNvPr id="11" name="文字方塊 10">
            <a:extLst>
              <a:ext uri="{FF2B5EF4-FFF2-40B4-BE49-F238E27FC236}">
                <a16:creationId xmlns:a16="http://schemas.microsoft.com/office/drawing/2014/main" id="{AB7A2591-EBA1-4DD0-B44E-06EF9DD58D36}"/>
              </a:ext>
            </a:extLst>
          </p:cNvPr>
          <p:cNvSpPr txBox="1"/>
          <p:nvPr/>
        </p:nvSpPr>
        <p:spPr>
          <a:xfrm>
            <a:off x="9839740" y="6024464"/>
            <a:ext cx="1680268" cy="400110"/>
          </a:xfrm>
          <a:prstGeom prst="rect">
            <a:avLst/>
          </a:prstGeom>
          <a:noFill/>
        </p:spPr>
        <p:txBody>
          <a:bodyPr wrap="none" rtlCol="0">
            <a:spAutoFit/>
          </a:bodyPr>
          <a:lstStyle/>
          <a:p>
            <a:r>
              <a:rPr lang="zh-TW" altLang="en-US" sz="2000" b="1" dirty="0"/>
              <a:t>學生 </a:t>
            </a:r>
            <a:r>
              <a:rPr lang="en-US" altLang="zh-TW" sz="2000" b="1" dirty="0"/>
              <a:t>:</a:t>
            </a:r>
            <a:r>
              <a:rPr lang="zh-TW" altLang="en-US" sz="2000" b="1" dirty="0"/>
              <a:t> 宋錦玉</a:t>
            </a:r>
          </a:p>
        </p:txBody>
      </p:sp>
    </p:spTree>
    <p:extLst>
      <p:ext uri="{BB962C8B-B14F-4D97-AF65-F5344CB8AC3E}">
        <p14:creationId xmlns:p14="http://schemas.microsoft.com/office/powerpoint/2010/main" val="357391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7722E9F-3410-4F56-AE07-6DFE0368101F}"/>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10</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A050BF26-7C73-4980-8C7F-D0AF480B1531}"/>
              </a:ext>
            </a:extLst>
          </p:cNvPr>
          <p:cNvSpPr txBox="1"/>
          <p:nvPr/>
        </p:nvSpPr>
        <p:spPr>
          <a:xfrm>
            <a:off x="437322" y="401543"/>
            <a:ext cx="2126974" cy="461665"/>
          </a:xfrm>
          <a:prstGeom prst="rect">
            <a:avLst/>
          </a:prstGeom>
          <a:noFill/>
        </p:spPr>
        <p:txBody>
          <a:bodyPr wrap="square" rtlCol="0">
            <a:spAutoFit/>
          </a:bodyPr>
          <a:lstStyle/>
          <a:p>
            <a:r>
              <a:rPr lang="en-US" altLang="zh-TW" sz="2400" b="1" dirty="0"/>
              <a:t>Result</a:t>
            </a:r>
            <a:endParaRPr lang="zh-TW" altLang="en-US" sz="2400" b="1" dirty="0"/>
          </a:p>
        </p:txBody>
      </p:sp>
      <p:sp>
        <p:nvSpPr>
          <p:cNvPr id="4" name="文字方塊 3">
            <a:extLst>
              <a:ext uri="{FF2B5EF4-FFF2-40B4-BE49-F238E27FC236}">
                <a16:creationId xmlns:a16="http://schemas.microsoft.com/office/drawing/2014/main" id="{47DFDBFE-8E46-408F-9967-71548C64E454}"/>
              </a:ext>
            </a:extLst>
          </p:cNvPr>
          <p:cNvSpPr txBox="1"/>
          <p:nvPr/>
        </p:nvSpPr>
        <p:spPr>
          <a:xfrm>
            <a:off x="2010298" y="401542"/>
            <a:ext cx="1415772" cy="461665"/>
          </a:xfrm>
          <a:prstGeom prst="rect">
            <a:avLst/>
          </a:prstGeom>
          <a:noFill/>
        </p:spPr>
        <p:txBody>
          <a:bodyPr wrap="none" rtlCol="0">
            <a:spAutoFit/>
          </a:bodyPr>
          <a:lstStyle/>
          <a:p>
            <a:r>
              <a:rPr lang="zh-TW" altLang="en-US" sz="2400" b="1" dirty="0">
                <a:solidFill>
                  <a:schemeClr val="tx1">
                    <a:lumMod val="75000"/>
                    <a:lumOff val="25000"/>
                  </a:schemeClr>
                </a:solidFill>
              </a:rPr>
              <a:t>駕駛性能</a:t>
            </a:r>
          </a:p>
        </p:txBody>
      </p:sp>
      <p:grpSp>
        <p:nvGrpSpPr>
          <p:cNvPr id="9" name="群組 8">
            <a:extLst>
              <a:ext uri="{FF2B5EF4-FFF2-40B4-BE49-F238E27FC236}">
                <a16:creationId xmlns:a16="http://schemas.microsoft.com/office/drawing/2014/main" id="{7BE76E53-2DDF-4C8A-8DFE-681E3DBE90F0}"/>
              </a:ext>
            </a:extLst>
          </p:cNvPr>
          <p:cNvGrpSpPr/>
          <p:nvPr/>
        </p:nvGrpSpPr>
        <p:grpSpPr>
          <a:xfrm>
            <a:off x="281313" y="787718"/>
            <a:ext cx="11629375" cy="2957474"/>
            <a:chOff x="295147" y="787718"/>
            <a:chExt cx="11629375" cy="2957474"/>
          </a:xfrm>
        </p:grpSpPr>
        <p:pic>
          <p:nvPicPr>
            <p:cNvPr id="5" name="圖片 4">
              <a:extLst>
                <a:ext uri="{FF2B5EF4-FFF2-40B4-BE49-F238E27FC236}">
                  <a16:creationId xmlns:a16="http://schemas.microsoft.com/office/drawing/2014/main" id="{6DFB1BDE-41C4-443A-85C0-93B61FF74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47" y="1323798"/>
              <a:ext cx="5816082" cy="1960796"/>
            </a:xfrm>
            <a:prstGeom prst="rect">
              <a:avLst/>
            </a:prstGeom>
          </p:spPr>
        </p:pic>
        <p:pic>
          <p:nvPicPr>
            <p:cNvPr id="6" name="圖片 5">
              <a:extLst>
                <a:ext uri="{FF2B5EF4-FFF2-40B4-BE49-F238E27FC236}">
                  <a16:creationId xmlns:a16="http://schemas.microsoft.com/office/drawing/2014/main" id="{6F6D903E-E4BD-4321-A683-81E58A13D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839" y="863207"/>
              <a:ext cx="4189189" cy="2881985"/>
            </a:xfrm>
            <a:prstGeom prst="rect">
              <a:avLst/>
            </a:prstGeom>
          </p:spPr>
        </p:pic>
        <p:sp>
          <p:nvSpPr>
            <p:cNvPr id="7" name="文字方塊 6">
              <a:extLst>
                <a:ext uri="{FF2B5EF4-FFF2-40B4-BE49-F238E27FC236}">
                  <a16:creationId xmlns:a16="http://schemas.microsoft.com/office/drawing/2014/main" id="{28950012-511D-43B7-8433-7E7D85ED243A}"/>
                </a:ext>
              </a:extLst>
            </p:cNvPr>
            <p:cNvSpPr txBox="1"/>
            <p:nvPr/>
          </p:nvSpPr>
          <p:spPr>
            <a:xfrm>
              <a:off x="9589050" y="787718"/>
              <a:ext cx="1210588" cy="400110"/>
            </a:xfrm>
            <a:prstGeom prst="rect">
              <a:avLst/>
            </a:prstGeom>
            <a:noFill/>
          </p:spPr>
          <p:txBody>
            <a:bodyPr wrap="none" rtlCol="0">
              <a:spAutoFit/>
            </a:bodyPr>
            <a:lstStyle/>
            <a:p>
              <a:r>
                <a:rPr lang="zh-TW" altLang="en-US" sz="2000" b="1" dirty="0"/>
                <a:t>事後比較</a:t>
              </a:r>
            </a:p>
          </p:txBody>
        </p:sp>
        <p:sp>
          <p:nvSpPr>
            <p:cNvPr id="8" name="矩形 7">
              <a:extLst>
                <a:ext uri="{FF2B5EF4-FFF2-40B4-BE49-F238E27FC236}">
                  <a16:creationId xmlns:a16="http://schemas.microsoft.com/office/drawing/2014/main" id="{63EBC25E-BA37-4B28-8D05-54DFC00429AF}"/>
                </a:ext>
              </a:extLst>
            </p:cNvPr>
            <p:cNvSpPr/>
            <p:nvPr/>
          </p:nvSpPr>
          <p:spPr>
            <a:xfrm>
              <a:off x="10674281" y="1307354"/>
              <a:ext cx="1250241" cy="1993687"/>
            </a:xfrm>
            <a:prstGeom prst="rect">
              <a:avLst/>
            </a:prstGeom>
            <a:noFill/>
          </p:spPr>
          <p:txBody>
            <a:bodyPr wrap="square">
              <a:spAutoFit/>
            </a:bodyPr>
            <a:lstStyle/>
            <a:p>
              <a:pPr>
                <a:lnSpc>
                  <a:spcPct val="150000"/>
                </a:lnSpc>
              </a:pPr>
              <a:r>
                <a:rPr lang="en-US" altLang="zh-TW" sz="1400" dirty="0"/>
                <a:t>V</a:t>
              </a:r>
              <a:r>
                <a:rPr lang="zh-TW" altLang="en-US" sz="1400" dirty="0"/>
                <a:t>：座椅振動</a:t>
              </a:r>
              <a:endParaRPr lang="en-US" altLang="zh-TW" sz="1400" dirty="0"/>
            </a:p>
            <a:p>
              <a:pPr>
                <a:lnSpc>
                  <a:spcPct val="150000"/>
                </a:lnSpc>
              </a:pPr>
              <a:r>
                <a:rPr lang="en-US" altLang="zh-TW" sz="1400" dirty="0"/>
                <a:t>M</a:t>
              </a:r>
              <a:r>
                <a:rPr lang="zh-TW" altLang="en-US" sz="1400" dirty="0"/>
                <a:t>：多模式</a:t>
              </a:r>
              <a:endParaRPr lang="en-US" altLang="zh-TW" sz="1400" dirty="0"/>
            </a:p>
            <a:p>
              <a:pPr>
                <a:lnSpc>
                  <a:spcPct val="150000"/>
                </a:lnSpc>
              </a:pPr>
              <a:r>
                <a:rPr lang="en-US" altLang="zh-TW" sz="1400" dirty="0"/>
                <a:t>H</a:t>
              </a:r>
              <a:r>
                <a:rPr lang="zh-TW" altLang="en-US" sz="1400" dirty="0"/>
                <a:t>：</a:t>
              </a:r>
              <a:r>
                <a:rPr lang="en-US" altLang="zh-TW" sz="1400" dirty="0"/>
                <a:t>HUD</a:t>
              </a:r>
            </a:p>
            <a:p>
              <a:pPr>
                <a:lnSpc>
                  <a:spcPct val="150000"/>
                </a:lnSpc>
              </a:pPr>
              <a:r>
                <a:rPr lang="en-US" altLang="zh-TW" sz="1400" dirty="0"/>
                <a:t>N</a:t>
              </a:r>
              <a:r>
                <a:rPr lang="zh-TW" altLang="en-US" sz="1400" dirty="0"/>
                <a:t>：基線</a:t>
              </a:r>
              <a:endParaRPr lang="en-US" altLang="zh-TW" sz="1400" dirty="0"/>
            </a:p>
            <a:p>
              <a:pPr>
                <a:lnSpc>
                  <a:spcPct val="150000"/>
                </a:lnSpc>
              </a:pPr>
              <a:r>
                <a:rPr lang="en-US" altLang="zh-TW" sz="1400" dirty="0"/>
                <a:t>D</a:t>
              </a:r>
              <a:r>
                <a:rPr lang="zh-TW" altLang="en-US" sz="1400" dirty="0"/>
                <a:t>：儀表板</a:t>
              </a:r>
              <a:endParaRPr lang="en-US" altLang="zh-TW" sz="1400" dirty="0"/>
            </a:p>
            <a:p>
              <a:pPr>
                <a:lnSpc>
                  <a:spcPct val="150000"/>
                </a:lnSpc>
              </a:pPr>
              <a:r>
                <a:rPr lang="en-US" altLang="zh-TW" sz="1400" dirty="0"/>
                <a:t>A</a:t>
              </a:r>
              <a:r>
                <a:rPr lang="zh-TW" altLang="en-US" sz="1400" dirty="0"/>
                <a:t>：警告音</a:t>
              </a:r>
            </a:p>
          </p:txBody>
        </p:sp>
      </p:gr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E04ACB54-252F-41DD-85F4-0F8D82853CC3}"/>
                  </a:ext>
                </a:extLst>
              </p:cNvPr>
              <p:cNvSpPr/>
              <p:nvPr/>
            </p:nvSpPr>
            <p:spPr>
              <a:xfrm>
                <a:off x="297264" y="3911939"/>
                <a:ext cx="11597472" cy="2162259"/>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en-US" dirty="0"/>
                  <a:t>不同模式之間的平均碰撞時間有顯著差異 </a:t>
                </a:r>
                <a:r>
                  <a:rPr lang="en-US" altLang="zh-TW" dirty="0"/>
                  <a:t>:</a:t>
                </a:r>
                <a:r>
                  <a:rPr lang="zh-TW" altLang="en-US" dirty="0"/>
                  <a:t> </a:t>
                </a:r>
                <a:r>
                  <a:rPr lang="en-US" altLang="zh-TW" dirty="0"/>
                  <a:t>F (5,174) =111.6, p &lt; 0.001, </a:t>
                </a:r>
                <a14:m>
                  <m:oMath xmlns:m="http://schemas.openxmlformats.org/officeDocument/2006/math">
                    <m:r>
                      <a:rPr lang="zh-TW" altLang="en-US" i="1" smtClean="0">
                        <a:latin typeface="Cambria Math" panose="02040503050406030204" pitchFamily="18" charset="0"/>
                      </a:rPr>
                      <m:t>𝜂</m:t>
                    </m:r>
                    <m:r>
                      <a:rPr lang="en-US" altLang="zh-TW" i="1" smtClean="0">
                        <a:latin typeface="Cambria Math" panose="02040503050406030204" pitchFamily="18" charset="0"/>
                      </a:rPr>
                      <m:t>²</m:t>
                    </m:r>
                  </m:oMath>
                </a14:m>
                <a:r>
                  <a:rPr lang="en-US" altLang="zh-TW" dirty="0"/>
                  <a:t>= 0.76</a:t>
                </a:r>
              </a:p>
              <a:p>
                <a:pPr marL="285750" indent="76200">
                  <a:lnSpc>
                    <a:spcPct val="150000"/>
                  </a:lnSpc>
                  <a:buFont typeface="Wingdings" panose="05000000000000000000" pitchFamily="2" charset="2"/>
                  <a:buChar char="Ø"/>
                </a:pPr>
                <a:r>
                  <a:rPr lang="zh-TW" altLang="en-US" dirty="0"/>
                  <a:t>多模式警告的駕駛性能優於其他警告模式</a:t>
                </a:r>
                <a:endParaRPr lang="en-US" altLang="zh-TW" dirty="0"/>
              </a:p>
              <a:p>
                <a:pPr marL="285750" indent="-285750">
                  <a:lnSpc>
                    <a:spcPct val="150000"/>
                  </a:lnSpc>
                  <a:buFont typeface="Arial" panose="020B0604020202020204" pitchFamily="34" charset="0"/>
                  <a:buChar char="•"/>
                </a:pPr>
                <a:r>
                  <a:rPr lang="zh-TW" altLang="en-US" dirty="0"/>
                  <a:t>不同模式之間的車道偏離標準差沒有顯著差異 </a:t>
                </a:r>
                <a:r>
                  <a:rPr lang="en-US" altLang="zh-TW" dirty="0"/>
                  <a:t>:</a:t>
                </a:r>
                <a:r>
                  <a:rPr lang="zh-TW" altLang="en-US" dirty="0"/>
                  <a:t> </a:t>
                </a:r>
                <a:r>
                  <a:rPr lang="en-US" altLang="zh-TW" dirty="0"/>
                  <a:t>F (5,174) =0.16, p =</a:t>
                </a:r>
                <a:r>
                  <a:rPr lang="zh-TW" altLang="en-US" dirty="0"/>
                  <a:t> </a:t>
                </a:r>
                <a:r>
                  <a:rPr lang="en-US" altLang="zh-TW" dirty="0"/>
                  <a:t>0.977</a:t>
                </a:r>
              </a:p>
              <a:p>
                <a:pPr marL="285750" indent="-285750">
                  <a:lnSpc>
                    <a:spcPct val="150000"/>
                  </a:lnSpc>
                  <a:buFont typeface="Arial" panose="020B0604020202020204" pitchFamily="34" charset="0"/>
                  <a:buChar char="•"/>
                </a:pPr>
                <a:r>
                  <a:rPr lang="zh-TW" altLang="en-US" dirty="0"/>
                  <a:t>多階段警告的</a:t>
                </a:r>
                <a:r>
                  <a:rPr lang="en-US" altLang="zh-TW" dirty="0"/>
                  <a:t>TTC</a:t>
                </a:r>
                <a:r>
                  <a:rPr lang="zh-TW" altLang="en-US" dirty="0"/>
                  <a:t>明顯優於單階段預警 </a:t>
                </a:r>
                <a:r>
                  <a:rPr lang="en-US" altLang="zh-TW" dirty="0"/>
                  <a:t>:</a:t>
                </a:r>
                <a:r>
                  <a:rPr lang="zh-TW" altLang="en-US" dirty="0"/>
                  <a:t> </a:t>
                </a:r>
                <a:r>
                  <a:rPr lang="en-US" altLang="zh-TW" dirty="0"/>
                  <a:t>F (1,58) =137.3, p &lt; 0.001, </a:t>
                </a:r>
                <a14:m>
                  <m:oMath xmlns:m="http://schemas.openxmlformats.org/officeDocument/2006/math">
                    <m:r>
                      <a:rPr lang="zh-TW" altLang="en-US" i="1">
                        <a:latin typeface="Cambria Math" panose="02040503050406030204" pitchFamily="18" charset="0"/>
                      </a:rPr>
                      <m:t>𝜂</m:t>
                    </m:r>
                    <m:r>
                      <a:rPr lang="en-US" altLang="zh-TW" i="1">
                        <a:latin typeface="Cambria Math" panose="02040503050406030204" pitchFamily="18" charset="0"/>
                      </a:rPr>
                      <m:t>²</m:t>
                    </m:r>
                  </m:oMath>
                </a14:m>
                <a:r>
                  <a:rPr lang="en-US" altLang="zh-TW" dirty="0"/>
                  <a:t>= 0.70</a:t>
                </a:r>
              </a:p>
              <a:p>
                <a:pPr marL="285750" indent="-285750">
                  <a:lnSpc>
                    <a:spcPct val="150000"/>
                  </a:lnSpc>
                  <a:buFont typeface="Arial" panose="020B0604020202020204" pitchFamily="34" charset="0"/>
                  <a:buChar char="•"/>
                </a:pPr>
                <a:r>
                  <a:rPr lang="zh-TW" altLang="en-US" dirty="0"/>
                  <a:t>多階段警告的</a:t>
                </a:r>
                <a:r>
                  <a:rPr lang="en-US" altLang="zh-TW" dirty="0">
                    <a:latin typeface="+mn-ea"/>
                  </a:rPr>
                  <a:t>SDLD</a:t>
                </a:r>
                <a:r>
                  <a:rPr lang="zh-TW" altLang="en-US" dirty="0">
                    <a:latin typeface="+mn-ea"/>
                  </a:rPr>
                  <a:t>與單階段預警沒有顯著差異 </a:t>
                </a:r>
                <a:r>
                  <a:rPr lang="en-US" altLang="zh-TW" dirty="0">
                    <a:latin typeface="+mn-ea"/>
                  </a:rPr>
                  <a:t>:</a:t>
                </a:r>
                <a:r>
                  <a:rPr lang="zh-TW" altLang="en-US" dirty="0">
                    <a:latin typeface="+mn-ea"/>
                  </a:rPr>
                  <a:t> </a:t>
                </a:r>
                <a:r>
                  <a:rPr lang="en-US" altLang="zh-TW" dirty="0">
                    <a:latin typeface="+mn-ea"/>
                  </a:rPr>
                  <a:t>F (1,58) =2.478, p = 0.121</a:t>
                </a:r>
                <a:endParaRPr lang="en-US" altLang="zh-TW" dirty="0"/>
              </a:p>
            </p:txBody>
          </p:sp>
        </mc:Choice>
        <mc:Fallback xmlns="">
          <p:sp>
            <p:nvSpPr>
              <p:cNvPr id="10" name="矩形 9">
                <a:extLst>
                  <a:ext uri="{FF2B5EF4-FFF2-40B4-BE49-F238E27FC236}">
                    <a16:creationId xmlns:a16="http://schemas.microsoft.com/office/drawing/2014/main" id="{E04ACB54-252F-41DD-85F4-0F8D82853CC3}"/>
                  </a:ext>
                </a:extLst>
              </p:cNvPr>
              <p:cNvSpPr>
                <a:spLocks noRot="1" noChangeAspect="1" noMove="1" noResize="1" noEditPoints="1" noAdjustHandles="1" noChangeArrowheads="1" noChangeShapeType="1" noTextEdit="1"/>
              </p:cNvSpPr>
              <p:nvPr/>
            </p:nvSpPr>
            <p:spPr>
              <a:xfrm>
                <a:off x="297264" y="3911939"/>
                <a:ext cx="11597472" cy="2162259"/>
              </a:xfrm>
              <a:prstGeom prst="rect">
                <a:avLst/>
              </a:prstGeom>
              <a:blipFill>
                <a:blip r:embed="rId4"/>
                <a:stretch>
                  <a:fillRect l="-368" b="-1977"/>
                </a:stretch>
              </a:blipFill>
            </p:spPr>
            <p:txBody>
              <a:bodyPr/>
              <a:lstStyle/>
              <a:p>
                <a:r>
                  <a:rPr lang="zh-TW" altLang="en-US">
                    <a:noFill/>
                  </a:rPr>
                  <a:t> </a:t>
                </a:r>
              </a:p>
            </p:txBody>
          </p:sp>
        </mc:Fallback>
      </mc:AlternateContent>
      <p:sp>
        <p:nvSpPr>
          <p:cNvPr id="14" name="矩形 13">
            <a:extLst>
              <a:ext uri="{FF2B5EF4-FFF2-40B4-BE49-F238E27FC236}">
                <a16:creationId xmlns:a16="http://schemas.microsoft.com/office/drawing/2014/main" id="{898F1503-0071-431B-BB5F-4D2D5BC01EF5}"/>
              </a:ext>
            </a:extLst>
          </p:cNvPr>
          <p:cNvSpPr/>
          <p:nvPr/>
        </p:nvSpPr>
        <p:spPr>
          <a:xfrm>
            <a:off x="3257550" y="2764612"/>
            <a:ext cx="609600" cy="104775"/>
          </a:xfrm>
          <a:prstGeom prst="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08276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7722E9F-3410-4F56-AE07-6DFE0368101F}"/>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11</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A050BF26-7C73-4980-8C7F-D0AF480B1531}"/>
              </a:ext>
            </a:extLst>
          </p:cNvPr>
          <p:cNvSpPr txBox="1"/>
          <p:nvPr/>
        </p:nvSpPr>
        <p:spPr>
          <a:xfrm>
            <a:off x="437322" y="401543"/>
            <a:ext cx="2126974" cy="461665"/>
          </a:xfrm>
          <a:prstGeom prst="rect">
            <a:avLst/>
          </a:prstGeom>
          <a:noFill/>
        </p:spPr>
        <p:txBody>
          <a:bodyPr wrap="square" rtlCol="0">
            <a:spAutoFit/>
          </a:bodyPr>
          <a:lstStyle/>
          <a:p>
            <a:r>
              <a:rPr lang="en-US" altLang="zh-TW" sz="2400" b="1" dirty="0"/>
              <a:t>Result</a:t>
            </a:r>
            <a:endParaRPr lang="zh-TW" altLang="en-US" sz="2400" b="1" dirty="0"/>
          </a:p>
        </p:txBody>
      </p:sp>
      <p:sp>
        <p:nvSpPr>
          <p:cNvPr id="4" name="文字方塊 3">
            <a:extLst>
              <a:ext uri="{FF2B5EF4-FFF2-40B4-BE49-F238E27FC236}">
                <a16:creationId xmlns:a16="http://schemas.microsoft.com/office/drawing/2014/main" id="{47DFDBFE-8E46-408F-9967-71548C64E454}"/>
              </a:ext>
            </a:extLst>
          </p:cNvPr>
          <p:cNvSpPr txBox="1"/>
          <p:nvPr/>
        </p:nvSpPr>
        <p:spPr>
          <a:xfrm>
            <a:off x="2010298" y="401542"/>
            <a:ext cx="1723549" cy="461665"/>
          </a:xfrm>
          <a:prstGeom prst="rect">
            <a:avLst/>
          </a:prstGeom>
          <a:noFill/>
        </p:spPr>
        <p:txBody>
          <a:bodyPr wrap="none" rtlCol="0">
            <a:spAutoFit/>
          </a:bodyPr>
          <a:lstStyle/>
          <a:p>
            <a:r>
              <a:rPr lang="zh-TW" altLang="en-US" sz="2400" b="1" dirty="0">
                <a:solidFill>
                  <a:schemeClr val="tx1">
                    <a:lumMod val="75000"/>
                    <a:lumOff val="25000"/>
                  </a:schemeClr>
                </a:solidFill>
              </a:rPr>
              <a:t>視覺工作量</a:t>
            </a:r>
          </a:p>
        </p:txBody>
      </p:sp>
      <p:grpSp>
        <p:nvGrpSpPr>
          <p:cNvPr id="9" name="群組 8">
            <a:extLst>
              <a:ext uri="{FF2B5EF4-FFF2-40B4-BE49-F238E27FC236}">
                <a16:creationId xmlns:a16="http://schemas.microsoft.com/office/drawing/2014/main" id="{7BE76E53-2DDF-4C8A-8DFE-681E3DBE90F0}"/>
              </a:ext>
            </a:extLst>
          </p:cNvPr>
          <p:cNvGrpSpPr/>
          <p:nvPr/>
        </p:nvGrpSpPr>
        <p:grpSpPr>
          <a:xfrm>
            <a:off x="281313" y="787718"/>
            <a:ext cx="11629375" cy="2939402"/>
            <a:chOff x="295147" y="787718"/>
            <a:chExt cx="11629375" cy="2939402"/>
          </a:xfrm>
        </p:grpSpPr>
        <p:pic>
          <p:nvPicPr>
            <p:cNvPr id="5" name="圖片 4">
              <a:extLst>
                <a:ext uri="{FF2B5EF4-FFF2-40B4-BE49-F238E27FC236}">
                  <a16:creationId xmlns:a16="http://schemas.microsoft.com/office/drawing/2014/main" id="{6DFB1BDE-41C4-443A-85C0-93B61FF74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47" y="1345864"/>
              <a:ext cx="5816082" cy="1916663"/>
            </a:xfrm>
            <a:prstGeom prst="rect">
              <a:avLst/>
            </a:prstGeom>
          </p:spPr>
        </p:pic>
        <p:pic>
          <p:nvPicPr>
            <p:cNvPr id="6" name="圖片 5">
              <a:extLst>
                <a:ext uri="{FF2B5EF4-FFF2-40B4-BE49-F238E27FC236}">
                  <a16:creationId xmlns:a16="http://schemas.microsoft.com/office/drawing/2014/main" id="{6F6D903E-E4BD-4321-A683-81E58A13D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839" y="881278"/>
              <a:ext cx="4189189" cy="2845842"/>
            </a:xfrm>
            <a:prstGeom prst="rect">
              <a:avLst/>
            </a:prstGeom>
          </p:spPr>
        </p:pic>
        <p:sp>
          <p:nvSpPr>
            <p:cNvPr id="7" name="文字方塊 6">
              <a:extLst>
                <a:ext uri="{FF2B5EF4-FFF2-40B4-BE49-F238E27FC236}">
                  <a16:creationId xmlns:a16="http://schemas.microsoft.com/office/drawing/2014/main" id="{28950012-511D-43B7-8433-7E7D85ED243A}"/>
                </a:ext>
              </a:extLst>
            </p:cNvPr>
            <p:cNvSpPr txBox="1"/>
            <p:nvPr/>
          </p:nvSpPr>
          <p:spPr>
            <a:xfrm>
              <a:off x="9589050" y="787718"/>
              <a:ext cx="1210588" cy="400110"/>
            </a:xfrm>
            <a:prstGeom prst="rect">
              <a:avLst/>
            </a:prstGeom>
            <a:noFill/>
          </p:spPr>
          <p:txBody>
            <a:bodyPr wrap="none" rtlCol="0">
              <a:spAutoFit/>
            </a:bodyPr>
            <a:lstStyle/>
            <a:p>
              <a:r>
                <a:rPr lang="zh-TW" altLang="en-US" sz="2000" b="1" dirty="0"/>
                <a:t>事後比較</a:t>
              </a:r>
            </a:p>
          </p:txBody>
        </p:sp>
        <p:sp>
          <p:nvSpPr>
            <p:cNvPr id="8" name="矩形 7">
              <a:extLst>
                <a:ext uri="{FF2B5EF4-FFF2-40B4-BE49-F238E27FC236}">
                  <a16:creationId xmlns:a16="http://schemas.microsoft.com/office/drawing/2014/main" id="{63EBC25E-BA37-4B28-8D05-54DFC00429AF}"/>
                </a:ext>
              </a:extLst>
            </p:cNvPr>
            <p:cNvSpPr/>
            <p:nvPr/>
          </p:nvSpPr>
          <p:spPr>
            <a:xfrm>
              <a:off x="10674281" y="1307354"/>
              <a:ext cx="1250241" cy="1993687"/>
            </a:xfrm>
            <a:prstGeom prst="rect">
              <a:avLst/>
            </a:prstGeom>
            <a:noFill/>
          </p:spPr>
          <p:txBody>
            <a:bodyPr wrap="square">
              <a:spAutoFit/>
            </a:bodyPr>
            <a:lstStyle/>
            <a:p>
              <a:pPr>
                <a:lnSpc>
                  <a:spcPct val="150000"/>
                </a:lnSpc>
              </a:pPr>
              <a:r>
                <a:rPr lang="en-US" altLang="zh-TW" sz="1400" dirty="0"/>
                <a:t>V</a:t>
              </a:r>
              <a:r>
                <a:rPr lang="zh-TW" altLang="en-US" sz="1400" dirty="0"/>
                <a:t>：座椅振動</a:t>
              </a:r>
              <a:endParaRPr lang="en-US" altLang="zh-TW" sz="1400" dirty="0"/>
            </a:p>
            <a:p>
              <a:pPr>
                <a:lnSpc>
                  <a:spcPct val="150000"/>
                </a:lnSpc>
              </a:pPr>
              <a:r>
                <a:rPr lang="en-US" altLang="zh-TW" sz="1400" dirty="0"/>
                <a:t>M</a:t>
              </a:r>
              <a:r>
                <a:rPr lang="zh-TW" altLang="en-US" sz="1400" dirty="0"/>
                <a:t>：多模式</a:t>
              </a:r>
              <a:endParaRPr lang="en-US" altLang="zh-TW" sz="1400" dirty="0"/>
            </a:p>
            <a:p>
              <a:pPr>
                <a:lnSpc>
                  <a:spcPct val="150000"/>
                </a:lnSpc>
              </a:pPr>
              <a:r>
                <a:rPr lang="en-US" altLang="zh-TW" sz="1400" dirty="0"/>
                <a:t>H</a:t>
              </a:r>
              <a:r>
                <a:rPr lang="zh-TW" altLang="en-US" sz="1400" dirty="0"/>
                <a:t>：</a:t>
              </a:r>
              <a:r>
                <a:rPr lang="en-US" altLang="zh-TW" sz="1400" dirty="0"/>
                <a:t>HUD</a:t>
              </a:r>
            </a:p>
            <a:p>
              <a:pPr>
                <a:lnSpc>
                  <a:spcPct val="150000"/>
                </a:lnSpc>
              </a:pPr>
              <a:r>
                <a:rPr lang="en-US" altLang="zh-TW" sz="1400" dirty="0"/>
                <a:t>N</a:t>
              </a:r>
              <a:r>
                <a:rPr lang="zh-TW" altLang="en-US" sz="1400" dirty="0"/>
                <a:t>：基線</a:t>
              </a:r>
              <a:endParaRPr lang="en-US" altLang="zh-TW" sz="1400" dirty="0"/>
            </a:p>
            <a:p>
              <a:pPr>
                <a:lnSpc>
                  <a:spcPct val="150000"/>
                </a:lnSpc>
              </a:pPr>
              <a:r>
                <a:rPr lang="en-US" altLang="zh-TW" sz="1400" dirty="0"/>
                <a:t>D</a:t>
              </a:r>
              <a:r>
                <a:rPr lang="zh-TW" altLang="en-US" sz="1400" dirty="0"/>
                <a:t>：儀表板</a:t>
              </a:r>
              <a:endParaRPr lang="en-US" altLang="zh-TW" sz="1400" dirty="0"/>
            </a:p>
            <a:p>
              <a:pPr>
                <a:lnSpc>
                  <a:spcPct val="150000"/>
                </a:lnSpc>
              </a:pPr>
              <a:r>
                <a:rPr lang="en-US" altLang="zh-TW" sz="1400" dirty="0"/>
                <a:t>A</a:t>
              </a:r>
              <a:r>
                <a:rPr lang="zh-TW" altLang="en-US" sz="1400" dirty="0"/>
                <a:t>：警告音</a:t>
              </a:r>
            </a:p>
          </p:txBody>
        </p:sp>
      </p:gr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E04ACB54-252F-41DD-85F4-0F8D82853CC3}"/>
                  </a:ext>
                </a:extLst>
              </p:cNvPr>
              <p:cNvSpPr/>
              <p:nvPr/>
            </p:nvSpPr>
            <p:spPr>
              <a:xfrm>
                <a:off x="297264" y="3911939"/>
                <a:ext cx="11597472" cy="1290481"/>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en-US" dirty="0"/>
                  <a:t>不同模式之間的持續注視時間有顯著差異 </a:t>
                </a:r>
                <a:r>
                  <a:rPr lang="en-US" altLang="zh-TW" dirty="0"/>
                  <a:t>:</a:t>
                </a:r>
                <a:r>
                  <a:rPr lang="zh-TW" altLang="en-US" dirty="0"/>
                  <a:t> </a:t>
                </a:r>
                <a:r>
                  <a:rPr lang="en-US" altLang="zh-TW" dirty="0"/>
                  <a:t>F (5,174) =45.5, p &lt; 0.001, </a:t>
                </a:r>
                <a14:m>
                  <m:oMath xmlns:m="http://schemas.openxmlformats.org/officeDocument/2006/math">
                    <m:r>
                      <a:rPr lang="zh-TW" altLang="en-US" i="1" smtClean="0">
                        <a:latin typeface="Cambria Math" panose="02040503050406030204" pitchFamily="18" charset="0"/>
                      </a:rPr>
                      <m:t>𝜂</m:t>
                    </m:r>
                    <m:r>
                      <a:rPr lang="en-US" altLang="zh-TW" i="1" smtClean="0">
                        <a:latin typeface="Cambria Math" panose="02040503050406030204" pitchFamily="18" charset="0"/>
                      </a:rPr>
                      <m:t>²</m:t>
                    </m:r>
                  </m:oMath>
                </a14:m>
                <a:r>
                  <a:rPr lang="en-US" altLang="zh-TW" dirty="0"/>
                  <a:t>= 0.61</a:t>
                </a:r>
              </a:p>
              <a:p>
                <a:pPr marL="285750" indent="76200">
                  <a:lnSpc>
                    <a:spcPct val="150000"/>
                  </a:lnSpc>
                  <a:buFont typeface="Wingdings" panose="05000000000000000000" pitchFamily="2" charset="2"/>
                  <a:buChar char="Ø"/>
                </a:pPr>
                <a:r>
                  <a:rPr lang="zh-TW" altLang="en-US" dirty="0"/>
                  <a:t>儀表板的視覺工作量明顯高於其他方式</a:t>
                </a:r>
                <a:endParaRPr lang="en-US" altLang="zh-TW" dirty="0"/>
              </a:p>
              <a:p>
                <a:pPr marL="285750" indent="-285750">
                  <a:lnSpc>
                    <a:spcPct val="150000"/>
                  </a:lnSpc>
                  <a:buFont typeface="Arial" panose="020B0604020202020204" pitchFamily="34" charset="0"/>
                  <a:buChar char="•"/>
                </a:pPr>
                <a:r>
                  <a:rPr lang="zh-TW" altLang="en-US" dirty="0"/>
                  <a:t>多階段警告的</a:t>
                </a:r>
                <a:r>
                  <a:rPr lang="zh-TW" altLang="en-US" dirty="0">
                    <a:latin typeface="+mn-ea"/>
                  </a:rPr>
                  <a:t>持續注視時間與單階段預警沒有顯著差異 </a:t>
                </a:r>
                <a:r>
                  <a:rPr lang="en-US" altLang="zh-TW" dirty="0">
                    <a:latin typeface="+mn-ea"/>
                  </a:rPr>
                  <a:t>:</a:t>
                </a:r>
                <a:r>
                  <a:rPr lang="zh-TW" altLang="en-US" dirty="0">
                    <a:latin typeface="+mn-ea"/>
                  </a:rPr>
                  <a:t> </a:t>
                </a:r>
                <a:r>
                  <a:rPr lang="en-US" altLang="zh-TW" dirty="0">
                    <a:latin typeface="+mn-ea"/>
                  </a:rPr>
                  <a:t>F (1,58) =0.028</a:t>
                </a:r>
                <a:r>
                  <a:rPr lang="zh-TW" altLang="en-US" dirty="0">
                    <a:latin typeface="+mn-ea"/>
                  </a:rPr>
                  <a:t> </a:t>
                </a:r>
                <a:r>
                  <a:rPr lang="en-US" altLang="zh-TW" dirty="0">
                    <a:latin typeface="+mn-ea"/>
                  </a:rPr>
                  <a:t>, p = 0.868</a:t>
                </a:r>
                <a:endParaRPr lang="en-US" altLang="zh-TW" dirty="0"/>
              </a:p>
            </p:txBody>
          </p:sp>
        </mc:Choice>
        <mc:Fallback xmlns="">
          <p:sp>
            <p:nvSpPr>
              <p:cNvPr id="10" name="矩形 9">
                <a:extLst>
                  <a:ext uri="{FF2B5EF4-FFF2-40B4-BE49-F238E27FC236}">
                    <a16:creationId xmlns:a16="http://schemas.microsoft.com/office/drawing/2014/main" id="{E04ACB54-252F-41DD-85F4-0F8D82853CC3}"/>
                  </a:ext>
                </a:extLst>
              </p:cNvPr>
              <p:cNvSpPr>
                <a:spLocks noRot="1" noChangeAspect="1" noMove="1" noResize="1" noEditPoints="1" noAdjustHandles="1" noChangeArrowheads="1" noChangeShapeType="1" noTextEdit="1"/>
              </p:cNvSpPr>
              <p:nvPr/>
            </p:nvSpPr>
            <p:spPr>
              <a:xfrm>
                <a:off x="297264" y="3911939"/>
                <a:ext cx="11597472" cy="1290481"/>
              </a:xfrm>
              <a:prstGeom prst="rect">
                <a:avLst/>
              </a:prstGeom>
              <a:blipFill>
                <a:blip r:embed="rId4"/>
                <a:stretch>
                  <a:fillRect l="-368" b="-710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9021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7722E9F-3410-4F56-AE07-6DFE0368101F}"/>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12</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A050BF26-7C73-4980-8C7F-D0AF480B1531}"/>
              </a:ext>
            </a:extLst>
          </p:cNvPr>
          <p:cNvSpPr txBox="1"/>
          <p:nvPr/>
        </p:nvSpPr>
        <p:spPr>
          <a:xfrm>
            <a:off x="437322" y="401543"/>
            <a:ext cx="2126974" cy="461665"/>
          </a:xfrm>
          <a:prstGeom prst="rect">
            <a:avLst/>
          </a:prstGeom>
          <a:noFill/>
        </p:spPr>
        <p:txBody>
          <a:bodyPr wrap="square" rtlCol="0">
            <a:spAutoFit/>
          </a:bodyPr>
          <a:lstStyle/>
          <a:p>
            <a:r>
              <a:rPr lang="en-US" altLang="zh-TW" sz="2400" b="1" dirty="0"/>
              <a:t>Result</a:t>
            </a:r>
            <a:endParaRPr lang="zh-TW" altLang="en-US" sz="2400" b="1" dirty="0"/>
          </a:p>
        </p:txBody>
      </p:sp>
      <p:sp>
        <p:nvSpPr>
          <p:cNvPr id="4" name="文字方塊 3">
            <a:extLst>
              <a:ext uri="{FF2B5EF4-FFF2-40B4-BE49-F238E27FC236}">
                <a16:creationId xmlns:a16="http://schemas.microsoft.com/office/drawing/2014/main" id="{47DFDBFE-8E46-408F-9967-71548C64E454}"/>
              </a:ext>
            </a:extLst>
          </p:cNvPr>
          <p:cNvSpPr txBox="1"/>
          <p:nvPr/>
        </p:nvSpPr>
        <p:spPr>
          <a:xfrm>
            <a:off x="2010298" y="401542"/>
            <a:ext cx="1415772" cy="461665"/>
          </a:xfrm>
          <a:prstGeom prst="rect">
            <a:avLst/>
          </a:prstGeom>
          <a:noFill/>
        </p:spPr>
        <p:txBody>
          <a:bodyPr wrap="none" rtlCol="0">
            <a:spAutoFit/>
          </a:bodyPr>
          <a:lstStyle/>
          <a:p>
            <a:r>
              <a:rPr lang="zh-TW" altLang="en-US" sz="2400" b="1" dirty="0">
                <a:solidFill>
                  <a:schemeClr val="tx1">
                    <a:lumMod val="75000"/>
                    <a:lumOff val="25000"/>
                  </a:schemeClr>
                </a:solidFill>
              </a:rPr>
              <a:t>主觀評價</a:t>
            </a:r>
          </a:p>
        </p:txBody>
      </p:sp>
      <p:sp>
        <p:nvSpPr>
          <p:cNvPr id="10" name="矩形 9">
            <a:extLst>
              <a:ext uri="{FF2B5EF4-FFF2-40B4-BE49-F238E27FC236}">
                <a16:creationId xmlns:a16="http://schemas.microsoft.com/office/drawing/2014/main" id="{E04ACB54-252F-41DD-85F4-0F8D82853CC3}"/>
              </a:ext>
            </a:extLst>
          </p:cNvPr>
          <p:cNvSpPr/>
          <p:nvPr/>
        </p:nvSpPr>
        <p:spPr>
          <a:xfrm>
            <a:off x="297264" y="4759664"/>
            <a:ext cx="11597472" cy="1705980"/>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en-US" dirty="0"/>
              <a:t>多模式警告在效用性得最高分，因為多模式的組合可以確保分心的駕駛員清楚接收到警報</a:t>
            </a:r>
            <a:endParaRPr lang="en-US" altLang="zh-TW" dirty="0"/>
          </a:p>
          <a:p>
            <a:pPr marL="285750" indent="-285750">
              <a:lnSpc>
                <a:spcPct val="150000"/>
              </a:lnSpc>
              <a:buFont typeface="Arial" panose="020B0604020202020204" pitchFamily="34" charset="0"/>
              <a:buChar char="•"/>
            </a:pPr>
            <a:r>
              <a:rPr lang="zh-TW" altLang="en-US" dirty="0"/>
              <a:t>多模式警告在用戶體驗的分數最低，可能是因為多餘的警告會導致駕駛員緊張和不適</a:t>
            </a:r>
            <a:endParaRPr lang="en-US" altLang="zh-TW" dirty="0"/>
          </a:p>
          <a:p>
            <a:pPr marL="285750" indent="-285750">
              <a:lnSpc>
                <a:spcPct val="150000"/>
              </a:lnSpc>
              <a:buFont typeface="Arial" panose="020B0604020202020204" pitchFamily="34" charset="0"/>
              <a:buChar char="•"/>
            </a:pPr>
            <a:r>
              <a:rPr lang="zh-TW" altLang="en-US" dirty="0"/>
              <a:t>多階段警告可以提前警告，但會增加警告的頻率及錯誤或令人厭煩的機會，因此會使用戶覺得煩躁、信任度降低及警告無效的看法</a:t>
            </a:r>
            <a:endParaRPr lang="en-US" altLang="zh-TW" dirty="0"/>
          </a:p>
        </p:txBody>
      </p:sp>
      <p:pic>
        <p:nvPicPr>
          <p:cNvPr id="11" name="圖片 10">
            <a:extLst>
              <a:ext uri="{FF2B5EF4-FFF2-40B4-BE49-F238E27FC236}">
                <a16:creationId xmlns:a16="http://schemas.microsoft.com/office/drawing/2014/main" id="{98B12974-1E06-4EA5-B6D7-08ACEF83F2C6}"/>
              </a:ext>
            </a:extLst>
          </p:cNvPr>
          <p:cNvPicPr>
            <a:picLocks noChangeAspect="1"/>
          </p:cNvPicPr>
          <p:nvPr/>
        </p:nvPicPr>
        <p:blipFill>
          <a:blip r:embed="rId2"/>
          <a:stretch>
            <a:fillRect/>
          </a:stretch>
        </p:blipFill>
        <p:spPr>
          <a:xfrm>
            <a:off x="2662237" y="1170420"/>
            <a:ext cx="6867525" cy="3367879"/>
          </a:xfrm>
          <a:prstGeom prst="rect">
            <a:avLst/>
          </a:prstGeom>
        </p:spPr>
      </p:pic>
    </p:spTree>
    <p:extLst>
      <p:ext uri="{BB962C8B-B14F-4D97-AF65-F5344CB8AC3E}">
        <p14:creationId xmlns:p14="http://schemas.microsoft.com/office/powerpoint/2010/main" val="100254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7722E9F-3410-4F56-AE07-6DFE0368101F}"/>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13</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A050BF26-7C73-4980-8C7F-D0AF480B1531}"/>
              </a:ext>
            </a:extLst>
          </p:cNvPr>
          <p:cNvSpPr txBox="1"/>
          <p:nvPr/>
        </p:nvSpPr>
        <p:spPr>
          <a:xfrm>
            <a:off x="437322" y="401543"/>
            <a:ext cx="2126974" cy="461665"/>
          </a:xfrm>
          <a:prstGeom prst="rect">
            <a:avLst/>
          </a:prstGeom>
          <a:noFill/>
        </p:spPr>
        <p:txBody>
          <a:bodyPr wrap="square" rtlCol="0">
            <a:spAutoFit/>
          </a:bodyPr>
          <a:lstStyle/>
          <a:p>
            <a:r>
              <a:rPr lang="en-US" altLang="zh-TW" sz="2400" b="1" dirty="0"/>
              <a:t>Discussion</a:t>
            </a:r>
            <a:endParaRPr lang="zh-TW" altLang="en-US" sz="2400" b="1" dirty="0"/>
          </a:p>
        </p:txBody>
      </p:sp>
      <p:sp>
        <p:nvSpPr>
          <p:cNvPr id="4" name="矩形 3">
            <a:extLst>
              <a:ext uri="{FF2B5EF4-FFF2-40B4-BE49-F238E27FC236}">
                <a16:creationId xmlns:a16="http://schemas.microsoft.com/office/drawing/2014/main" id="{BDA5B705-BC85-40CA-84E1-380AA2FFA492}"/>
              </a:ext>
            </a:extLst>
          </p:cNvPr>
          <p:cNvSpPr/>
          <p:nvPr/>
        </p:nvSpPr>
        <p:spPr>
          <a:xfrm>
            <a:off x="297264" y="1242023"/>
            <a:ext cx="11597472" cy="2536977"/>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en-US" dirty="0"/>
              <a:t>多模式讓駕駛員的反應時間最短，且可以提升駕駛性能</a:t>
            </a:r>
            <a:r>
              <a:rPr lang="en-US" altLang="zh-TW" dirty="0"/>
              <a:t>(</a:t>
            </a:r>
            <a:r>
              <a:rPr lang="zh-TW" altLang="en-US" dirty="0"/>
              <a:t>跟車性能</a:t>
            </a:r>
            <a:r>
              <a:rPr lang="en-US" altLang="zh-TW" dirty="0"/>
              <a:t>)</a:t>
            </a:r>
            <a:r>
              <a:rPr lang="zh-TW" altLang="en-US" dirty="0"/>
              <a:t>。</a:t>
            </a:r>
            <a:endParaRPr lang="en-US" altLang="zh-TW" dirty="0"/>
          </a:p>
          <a:p>
            <a:pPr marL="285750" indent="-285750">
              <a:lnSpc>
                <a:spcPct val="150000"/>
              </a:lnSpc>
              <a:buFont typeface="Arial" panose="020B0604020202020204" pitchFamily="34" charset="0"/>
              <a:buChar char="•"/>
            </a:pPr>
            <a:r>
              <a:rPr lang="zh-TW" altLang="en-US" dirty="0"/>
              <a:t>多模式和基線相比，多模式的提醒在車道偏移和視覺工作量沒有差別。表明多模式警告對車輛控制和工作負荷的增加沒有顯著負面影響。</a:t>
            </a:r>
            <a:endParaRPr lang="en-US" altLang="zh-TW" dirty="0"/>
          </a:p>
          <a:p>
            <a:pPr marL="285750" indent="-285750">
              <a:lnSpc>
                <a:spcPct val="150000"/>
              </a:lnSpc>
              <a:buFont typeface="Arial" panose="020B0604020202020204" pitchFamily="34" charset="0"/>
              <a:buChar char="•"/>
            </a:pPr>
            <a:r>
              <a:rPr lang="zh-TW" altLang="en-US" dirty="0"/>
              <a:t>雖然多階段警告的數據優於單階段，但是主觀評價的部分表明效用和信任度更差。</a:t>
            </a:r>
            <a:endParaRPr lang="en-US" altLang="zh-TW" dirty="0"/>
          </a:p>
          <a:p>
            <a:pPr marL="285750" indent="-285750">
              <a:lnSpc>
                <a:spcPct val="150000"/>
              </a:lnSpc>
              <a:buFont typeface="Arial" panose="020B0604020202020204" pitchFamily="34" charset="0"/>
              <a:buChar char="•"/>
            </a:pPr>
            <a:r>
              <a:rPr lang="zh-TW" altLang="en-US" dirty="0"/>
              <a:t>建議未來可以結合各種駕駛場景</a:t>
            </a:r>
            <a:r>
              <a:rPr lang="en-US" altLang="zh-TW" dirty="0"/>
              <a:t>(ex.</a:t>
            </a:r>
            <a:r>
              <a:rPr lang="zh-TW" altLang="en-US" dirty="0"/>
              <a:t>分心駕駛場景</a:t>
            </a:r>
            <a:r>
              <a:rPr lang="en-US" altLang="zh-TW" dirty="0"/>
              <a:t>)</a:t>
            </a:r>
            <a:r>
              <a:rPr lang="zh-TW" altLang="en-US" dirty="0"/>
              <a:t>，以探討它是否可以在不同場景中進一步有效。</a:t>
            </a:r>
            <a:endParaRPr lang="en-US" altLang="zh-TW" dirty="0"/>
          </a:p>
          <a:p>
            <a:pPr marL="285750" indent="-285750">
              <a:lnSpc>
                <a:spcPct val="150000"/>
              </a:lnSpc>
              <a:buFont typeface="Arial" panose="020B0604020202020204" pitchFamily="34" charset="0"/>
              <a:buChar char="•"/>
            </a:pPr>
            <a:r>
              <a:rPr lang="zh-TW" altLang="en-US" dirty="0"/>
              <a:t>未來可以將</a:t>
            </a:r>
            <a:r>
              <a:rPr lang="en-US" altLang="zh-TW" dirty="0"/>
              <a:t>FCW</a:t>
            </a:r>
            <a:r>
              <a:rPr lang="zh-TW" altLang="en-US" dirty="0"/>
              <a:t>系統運用到真實世界中駕駛測試，以比較和驗證本研究的結果。</a:t>
            </a:r>
            <a:endParaRPr lang="en-US" altLang="zh-TW" dirty="0"/>
          </a:p>
        </p:txBody>
      </p:sp>
    </p:spTree>
    <p:extLst>
      <p:ext uri="{BB962C8B-B14F-4D97-AF65-F5344CB8AC3E}">
        <p14:creationId xmlns:p14="http://schemas.microsoft.com/office/powerpoint/2010/main" val="130219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2FD"/>
        </a:solid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A864CB36-5AC1-4699-B5B2-DB564B66C226}"/>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14</a:t>
            </a:fld>
            <a:endParaRPr lang="ko-KR" altLang="en-US" dirty="0">
              <a:solidFill>
                <a:prstClr val="black">
                  <a:tint val="75000"/>
                </a:prstClr>
              </a:solidFill>
            </a:endParaRPr>
          </a:p>
        </p:txBody>
      </p:sp>
      <p:sp>
        <p:nvSpPr>
          <p:cNvPr id="3" name="矩形: 圓角 2">
            <a:extLst>
              <a:ext uri="{FF2B5EF4-FFF2-40B4-BE49-F238E27FC236}">
                <a16:creationId xmlns:a16="http://schemas.microsoft.com/office/drawing/2014/main" id="{FBF781FA-9FBA-46AB-83CF-BC6077F30C61}"/>
              </a:ext>
            </a:extLst>
          </p:cNvPr>
          <p:cNvSpPr/>
          <p:nvPr/>
        </p:nvSpPr>
        <p:spPr>
          <a:xfrm>
            <a:off x="400878" y="268357"/>
            <a:ext cx="11390244" cy="6321287"/>
          </a:xfrm>
          <a:prstGeom prst="roundRect">
            <a:avLst>
              <a:gd name="adj" fmla="val 6469"/>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D45DAEF9-6F3E-47A6-A54A-189EEBB95C47}"/>
              </a:ext>
            </a:extLst>
          </p:cNvPr>
          <p:cNvSpPr/>
          <p:nvPr/>
        </p:nvSpPr>
        <p:spPr>
          <a:xfrm>
            <a:off x="877956" y="3056526"/>
            <a:ext cx="10436087" cy="744948"/>
          </a:xfrm>
          <a:prstGeom prst="rect">
            <a:avLst/>
          </a:prstGeom>
        </p:spPr>
        <p:txBody>
          <a:bodyPr wrap="square">
            <a:spAutoFit/>
          </a:bodyPr>
          <a:lstStyle/>
          <a:p>
            <a:pPr algn="ctr">
              <a:lnSpc>
                <a:spcPct val="150000"/>
              </a:lnSpc>
            </a:pPr>
            <a:r>
              <a:rPr lang="en-US" altLang="zh-TW" sz="3200" b="1" dirty="0">
                <a:solidFill>
                  <a:srgbClr val="2E2E2E"/>
                </a:solidFill>
                <a:latin typeface="+mn-ea"/>
              </a:rPr>
              <a:t>Thank you</a:t>
            </a:r>
          </a:p>
        </p:txBody>
      </p:sp>
    </p:spTree>
    <p:extLst>
      <p:ext uri="{BB962C8B-B14F-4D97-AF65-F5344CB8AC3E}">
        <p14:creationId xmlns:p14="http://schemas.microsoft.com/office/powerpoint/2010/main" val="350874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0DAF749-DD83-4B5A-8200-CF0F29A1EC35}"/>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2</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C6084332-93AC-43D0-8217-3F02033624A3}"/>
              </a:ext>
            </a:extLst>
          </p:cNvPr>
          <p:cNvSpPr txBox="1"/>
          <p:nvPr/>
        </p:nvSpPr>
        <p:spPr>
          <a:xfrm>
            <a:off x="437322" y="401543"/>
            <a:ext cx="2126974" cy="461665"/>
          </a:xfrm>
          <a:prstGeom prst="rect">
            <a:avLst/>
          </a:prstGeom>
          <a:noFill/>
        </p:spPr>
        <p:txBody>
          <a:bodyPr wrap="square" rtlCol="0">
            <a:spAutoFit/>
          </a:bodyPr>
          <a:lstStyle/>
          <a:p>
            <a:r>
              <a:rPr lang="en-US" altLang="zh-TW" sz="2400" b="1" dirty="0"/>
              <a:t>Introduction</a:t>
            </a:r>
            <a:endParaRPr lang="zh-TW" altLang="en-US" sz="2400" b="1" dirty="0"/>
          </a:p>
        </p:txBody>
      </p:sp>
      <p:sp>
        <p:nvSpPr>
          <p:cNvPr id="4" name="文字方塊 3">
            <a:extLst>
              <a:ext uri="{FF2B5EF4-FFF2-40B4-BE49-F238E27FC236}">
                <a16:creationId xmlns:a16="http://schemas.microsoft.com/office/drawing/2014/main" id="{642B0C8D-CCC3-487F-BD71-3EDB567BE8D8}"/>
              </a:ext>
            </a:extLst>
          </p:cNvPr>
          <p:cNvSpPr txBox="1"/>
          <p:nvPr/>
        </p:nvSpPr>
        <p:spPr>
          <a:xfrm>
            <a:off x="497024" y="1085541"/>
            <a:ext cx="11197951" cy="557857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dirty="0">
                <a:latin typeface="+mn-ea"/>
              </a:rPr>
              <a:t>根據中國公安部公布，</a:t>
            </a:r>
            <a:r>
              <a:rPr lang="en-US" altLang="zh-TW" sz="2000" dirty="0">
                <a:latin typeface="+mn-ea"/>
              </a:rPr>
              <a:t>2019</a:t>
            </a:r>
            <a:r>
              <a:rPr lang="zh-TW" altLang="en-US" sz="2000" dirty="0">
                <a:latin typeface="+mn-ea"/>
              </a:rPr>
              <a:t>年機動車相關事故站交通事故的</a:t>
            </a:r>
            <a:r>
              <a:rPr lang="en-US" altLang="zh-TW" sz="2000" dirty="0">
                <a:latin typeface="+mn-ea"/>
              </a:rPr>
              <a:t>86.8%</a:t>
            </a:r>
            <a:r>
              <a:rPr lang="zh-TW" altLang="en-US" sz="2000" dirty="0">
                <a:latin typeface="+mn-ea"/>
              </a:rPr>
              <a:t>。根據國家公路交通安全管理局的數據顯示，追尾事故約佔所有交通事故的</a:t>
            </a:r>
            <a:r>
              <a:rPr lang="en-US" altLang="zh-TW" sz="2000" dirty="0">
                <a:latin typeface="+mn-ea"/>
              </a:rPr>
              <a:t>30%</a:t>
            </a:r>
            <a:r>
              <a:rPr lang="zh-TW" altLang="en-US" sz="2000" dirty="0">
                <a:latin typeface="+mn-ea"/>
              </a:rPr>
              <a:t> </a:t>
            </a:r>
            <a:r>
              <a:rPr lang="en-US" altLang="zh-TW" sz="2000" dirty="0">
                <a:latin typeface="+mn-ea"/>
              </a:rPr>
              <a:t>(National Highway Traffic Safety Administration, 2021)</a:t>
            </a:r>
          </a:p>
          <a:p>
            <a:pPr marL="342900" indent="-342900">
              <a:lnSpc>
                <a:spcPct val="150000"/>
              </a:lnSpc>
              <a:buFont typeface="Arial" panose="020B0604020202020204" pitchFamily="34" charset="0"/>
              <a:buChar char="•"/>
            </a:pPr>
            <a:r>
              <a:rPr lang="zh-TW" altLang="en-US" sz="2000" dirty="0">
                <a:latin typeface="+mn-ea"/>
              </a:rPr>
              <a:t>過去的研究表明，如果在追尾事故發生前一秒提醒駕駛員並採取避讓措施，則大多數事故都可以避免</a:t>
            </a:r>
            <a:r>
              <a:rPr lang="en-US" altLang="zh-TW" sz="2000" dirty="0">
                <a:latin typeface="+mn-ea"/>
              </a:rPr>
              <a:t>(</a:t>
            </a:r>
            <a:r>
              <a:rPr lang="en-US" altLang="zh-TW" sz="2000" dirty="0" err="1">
                <a:latin typeface="+mn-ea"/>
              </a:rPr>
              <a:t>Jamson</a:t>
            </a:r>
            <a:r>
              <a:rPr lang="en-US" altLang="zh-TW" sz="2000" dirty="0">
                <a:latin typeface="+mn-ea"/>
              </a:rPr>
              <a:t>, A.H., Lai, F.&amp; Carsten, O., 2008)</a:t>
            </a:r>
            <a:r>
              <a:rPr lang="zh-TW" altLang="en-US" sz="2000" dirty="0">
                <a:latin typeface="+mn-ea"/>
              </a:rPr>
              <a:t>。而前方碰撞警告系統</a:t>
            </a:r>
            <a:r>
              <a:rPr lang="en-US" altLang="zh-TW" sz="2000" dirty="0">
                <a:latin typeface="+mn-ea"/>
              </a:rPr>
              <a:t>(FCW)</a:t>
            </a:r>
            <a:r>
              <a:rPr lang="zh-TW" altLang="en-US" sz="2000" dirty="0">
                <a:latin typeface="+mn-ea"/>
              </a:rPr>
              <a:t>已被證明可以有效地在緊急情況下提醒駕駛員，然後幫他們快速做出反應，以避免碰撞</a:t>
            </a:r>
            <a:r>
              <a:rPr lang="en-US" altLang="zh-TW" sz="2000" dirty="0">
                <a:latin typeface="+mn-ea"/>
              </a:rPr>
              <a:t>(Zhu, M., Wang, X.&amp; Hu, J., 2020)</a:t>
            </a:r>
            <a:r>
              <a:rPr lang="zh-TW" altLang="en-US" sz="2000" dirty="0">
                <a:latin typeface="+mn-ea"/>
              </a:rPr>
              <a:t>。</a:t>
            </a:r>
            <a:endParaRPr lang="en-US" altLang="zh-TW" sz="2000" dirty="0">
              <a:latin typeface="+mn-ea"/>
            </a:endParaRPr>
          </a:p>
          <a:p>
            <a:pPr marL="342900" indent="-342900">
              <a:lnSpc>
                <a:spcPct val="150000"/>
              </a:lnSpc>
              <a:buFont typeface="Arial" panose="020B0604020202020204" pitchFamily="34" charset="0"/>
              <a:buChar char="•"/>
            </a:pPr>
            <a:r>
              <a:rPr lang="en-US" altLang="zh-TW" sz="2000" dirty="0">
                <a:latin typeface="+mn-ea"/>
              </a:rPr>
              <a:t>FCW</a:t>
            </a:r>
            <a:r>
              <a:rPr lang="zh-TW" altLang="en-US" sz="2000" dirty="0">
                <a:latin typeface="+mn-ea"/>
              </a:rPr>
              <a:t>系統應向駕駛員提供及時和準確的警報，且不能影響駕駛行為。因此</a:t>
            </a:r>
            <a:r>
              <a:rPr lang="en-US" altLang="zh-TW" sz="2000" dirty="0">
                <a:latin typeface="+mn-ea"/>
              </a:rPr>
              <a:t>FCW</a:t>
            </a:r>
            <a:r>
              <a:rPr lang="zh-TW" altLang="en-US" sz="2000" dirty="0">
                <a:latin typeface="+mn-ea"/>
              </a:rPr>
              <a:t>的目標是透過兩種警告來達成上述目的，分別為感官提示及警報級別。</a:t>
            </a:r>
            <a:endParaRPr lang="en-US" altLang="zh-TW" sz="2000" dirty="0">
              <a:latin typeface="+mn-ea"/>
            </a:endParaRPr>
          </a:p>
          <a:p>
            <a:pPr marL="342900" indent="-342900">
              <a:lnSpc>
                <a:spcPct val="150000"/>
              </a:lnSpc>
              <a:buFont typeface="Arial" panose="020B0604020202020204" pitchFamily="34" charset="0"/>
              <a:buChar char="•"/>
            </a:pPr>
            <a:r>
              <a:rPr lang="zh-TW" altLang="en-US" sz="2000" dirty="0">
                <a:latin typeface="+mn-ea"/>
              </a:rPr>
              <a:t>多模式警告是透過駕駛員的不同感官，將車輛的相關訊息傳達給駕駛員</a:t>
            </a:r>
            <a:r>
              <a:rPr lang="en-US" altLang="zh-TW" sz="2000" dirty="0">
                <a:latin typeface="+mn-ea"/>
              </a:rPr>
              <a:t>(</a:t>
            </a:r>
            <a:r>
              <a:rPr lang="it-IT" altLang="zh-TW" dirty="0"/>
              <a:t>Murali, P.K., Kaboli, M.&amp; Dahiya, R., 2021)</a:t>
            </a:r>
            <a:r>
              <a:rPr lang="zh-TW" altLang="en-US" sz="2000" dirty="0">
                <a:latin typeface="+mn-ea"/>
              </a:rPr>
              <a:t>。尤其是當駕駛員的眼睛偏離警告介面時，多模式警告可以透過聽覺和觸覺傳遞給駕駛員</a:t>
            </a:r>
            <a:r>
              <a:rPr lang="en-US" altLang="zh-TW" sz="2000" dirty="0">
                <a:latin typeface="+mn-ea"/>
              </a:rPr>
              <a:t>(</a:t>
            </a:r>
            <a:r>
              <a:rPr lang="en-US" altLang="zh-TW" dirty="0"/>
              <a:t>Campbell, J.L. et al., 2016)</a:t>
            </a:r>
            <a:r>
              <a:rPr lang="zh-TW" altLang="en-US" sz="2000" dirty="0">
                <a:latin typeface="+mn-ea"/>
              </a:rPr>
              <a:t>。</a:t>
            </a:r>
          </a:p>
        </p:txBody>
      </p:sp>
    </p:spTree>
    <p:extLst>
      <p:ext uri="{BB962C8B-B14F-4D97-AF65-F5344CB8AC3E}">
        <p14:creationId xmlns:p14="http://schemas.microsoft.com/office/powerpoint/2010/main" val="168571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0DAF749-DD83-4B5A-8200-CF0F29A1EC35}"/>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3</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C6084332-93AC-43D0-8217-3F02033624A3}"/>
              </a:ext>
            </a:extLst>
          </p:cNvPr>
          <p:cNvSpPr txBox="1"/>
          <p:nvPr/>
        </p:nvSpPr>
        <p:spPr>
          <a:xfrm>
            <a:off x="437322" y="401543"/>
            <a:ext cx="2126974" cy="461665"/>
          </a:xfrm>
          <a:prstGeom prst="rect">
            <a:avLst/>
          </a:prstGeom>
          <a:noFill/>
        </p:spPr>
        <p:txBody>
          <a:bodyPr wrap="square" rtlCol="0">
            <a:spAutoFit/>
          </a:bodyPr>
          <a:lstStyle/>
          <a:p>
            <a:r>
              <a:rPr lang="en-US" altLang="zh-TW" sz="2400" b="1" dirty="0"/>
              <a:t>Introduction</a:t>
            </a:r>
            <a:endParaRPr lang="zh-TW" altLang="en-US" sz="2400" b="1" dirty="0"/>
          </a:p>
        </p:txBody>
      </p:sp>
      <p:sp>
        <p:nvSpPr>
          <p:cNvPr id="4" name="文字方塊 3">
            <a:extLst>
              <a:ext uri="{FF2B5EF4-FFF2-40B4-BE49-F238E27FC236}">
                <a16:creationId xmlns:a16="http://schemas.microsoft.com/office/drawing/2014/main" id="{642B0C8D-CCC3-487F-BD71-3EDB567BE8D8}"/>
              </a:ext>
            </a:extLst>
          </p:cNvPr>
          <p:cNvSpPr txBox="1"/>
          <p:nvPr/>
        </p:nvSpPr>
        <p:spPr>
          <a:xfrm>
            <a:off x="497024" y="1247210"/>
            <a:ext cx="11197951" cy="520924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dirty="0">
                <a:latin typeface="+mn-ea"/>
              </a:rPr>
              <a:t>一項單模式警告的研究當中發現，在預防追尾事故中，觸覺警告會優於聽覺和視覺警告</a:t>
            </a:r>
            <a:r>
              <a:rPr lang="en-US" altLang="zh-TW" sz="2000" dirty="0">
                <a:latin typeface="+mn-ea"/>
              </a:rPr>
              <a:t>(</a:t>
            </a:r>
            <a:r>
              <a:rPr lang="en-US" altLang="zh-TW" dirty="0"/>
              <a:t>Scott, J.J.,</a:t>
            </a:r>
            <a:r>
              <a:rPr lang="zh-TW" altLang="en-US" dirty="0"/>
              <a:t> </a:t>
            </a:r>
            <a:r>
              <a:rPr lang="en-US" altLang="zh-TW" dirty="0"/>
              <a:t>2008; Zheng, J.Y. et al., 2021)</a:t>
            </a:r>
            <a:r>
              <a:rPr lang="zh-TW" altLang="en-US" sz="2000" dirty="0">
                <a:latin typeface="+mn-ea"/>
              </a:rPr>
              <a:t>。</a:t>
            </a:r>
            <a:endParaRPr lang="en-US" altLang="zh-TW" sz="2000" dirty="0">
              <a:latin typeface="+mn-ea"/>
            </a:endParaRPr>
          </a:p>
          <a:p>
            <a:pPr marL="342900" indent="-342900">
              <a:lnSpc>
                <a:spcPct val="150000"/>
              </a:lnSpc>
              <a:buFont typeface="Arial" panose="020B0604020202020204" pitchFamily="34" charset="0"/>
              <a:buChar char="•"/>
            </a:pPr>
            <a:r>
              <a:rPr lang="zh-TW" altLang="en-US" sz="2000" dirty="0">
                <a:latin typeface="+mn-ea"/>
              </a:rPr>
              <a:t>而多模式警告的研究發現，在觸覺警告發生之前先用聽覺警告，會讓駕駛員的反應時間減少</a:t>
            </a:r>
            <a:r>
              <a:rPr lang="en-US" altLang="zh-TW" sz="2000" dirty="0">
                <a:latin typeface="+mn-ea"/>
              </a:rPr>
              <a:t>(</a:t>
            </a:r>
            <a:r>
              <a:rPr lang="en-US" altLang="zh-TW" dirty="0"/>
              <a:t>Robinson, E., Lerner, N., 2011)</a:t>
            </a:r>
            <a:r>
              <a:rPr lang="zh-TW" altLang="en-US" sz="2000" dirty="0">
                <a:latin typeface="+mn-ea"/>
              </a:rPr>
              <a:t>。過去研究也比較了聽覺警告、觸覺警告和多模式警告的效用，結果表明多模式警告在即將發生碰撞的情況下的反應時間最短</a:t>
            </a:r>
            <a:r>
              <a:rPr lang="en-US" altLang="zh-TW" sz="2000" dirty="0">
                <a:latin typeface="+mn-ea"/>
              </a:rPr>
              <a:t>(</a:t>
            </a:r>
            <a:r>
              <a:rPr lang="en-US" altLang="zh-TW" dirty="0"/>
              <a:t>Biondi, F. et al., 2017) </a:t>
            </a:r>
            <a:r>
              <a:rPr lang="zh-TW" altLang="en-US" sz="2000" dirty="0">
                <a:latin typeface="+mn-ea"/>
              </a:rPr>
              <a:t>。視覺加聽覺和視覺加觸覺這兩種多模式警告比單獨的視覺警告更有效</a:t>
            </a:r>
            <a:r>
              <a:rPr lang="en-US" altLang="zh-TW" sz="2000" dirty="0">
                <a:latin typeface="+mn-ea"/>
              </a:rPr>
              <a:t>(</a:t>
            </a:r>
            <a:r>
              <a:rPr lang="nl-NL" altLang="zh-TW" dirty="0"/>
              <a:t>Haas, E.C.&amp; Erp, J.V., 2014)</a:t>
            </a:r>
            <a:r>
              <a:rPr lang="zh-TW" altLang="en-US" sz="2000" dirty="0">
                <a:latin typeface="+mn-ea"/>
              </a:rPr>
              <a:t>。</a:t>
            </a:r>
            <a:endParaRPr lang="en-US" altLang="zh-TW" sz="2000" dirty="0">
              <a:latin typeface="+mn-ea"/>
            </a:endParaRPr>
          </a:p>
          <a:p>
            <a:pPr marL="342900" indent="-342900">
              <a:lnSpc>
                <a:spcPct val="150000"/>
              </a:lnSpc>
              <a:buFont typeface="Arial" panose="020B0604020202020204" pitchFamily="34" charset="0"/>
              <a:buChar char="•"/>
            </a:pPr>
            <a:r>
              <a:rPr lang="zh-TW" altLang="en-US" sz="2000" dirty="0">
                <a:latin typeface="+mn-ea"/>
              </a:rPr>
              <a:t>不過也有研究表明，多模式警告會導致駕駛員主觀負荷增加，進而導致預警效用價降</a:t>
            </a:r>
            <a:r>
              <a:rPr lang="en-US" altLang="zh-TW" sz="2400" dirty="0">
                <a:latin typeface="+mn-ea"/>
              </a:rPr>
              <a:t>(</a:t>
            </a:r>
            <a:r>
              <a:rPr lang="en-US" altLang="zh-TW" sz="2000" dirty="0"/>
              <a:t>Biondi, F. et al., 2017) </a:t>
            </a:r>
            <a:r>
              <a:rPr lang="zh-TW" altLang="en-US" sz="2000" dirty="0">
                <a:latin typeface="+mn-ea"/>
              </a:rPr>
              <a:t>。</a:t>
            </a:r>
            <a:endParaRPr lang="en-US" altLang="zh-TW" sz="2000" dirty="0">
              <a:latin typeface="+mn-ea"/>
            </a:endParaRPr>
          </a:p>
          <a:p>
            <a:pPr marL="342900" indent="-342900">
              <a:lnSpc>
                <a:spcPct val="150000"/>
              </a:lnSpc>
              <a:buFont typeface="Arial" panose="020B0604020202020204" pitchFamily="34" charset="0"/>
              <a:buChar char="•"/>
            </a:pPr>
            <a:r>
              <a:rPr lang="zh-TW" altLang="en-US" sz="2000" dirty="0">
                <a:latin typeface="+mn-ea"/>
              </a:rPr>
              <a:t>而雖然抬頭顯示器</a:t>
            </a:r>
            <a:r>
              <a:rPr lang="en-US" altLang="zh-TW" sz="2000" dirty="0">
                <a:latin typeface="+mn-ea"/>
              </a:rPr>
              <a:t>(HUD)</a:t>
            </a:r>
            <a:r>
              <a:rPr lang="zh-TW" altLang="en-US" sz="2000" dirty="0">
                <a:latin typeface="+mn-ea"/>
              </a:rPr>
              <a:t>在現今的車輛使用的相當普及，不僅可以為駕駛員提供駕駛輔助，還可以減少警告訊息造成的視覺工作負荷</a:t>
            </a:r>
            <a:r>
              <a:rPr lang="en-US" altLang="zh-TW" sz="2000" dirty="0">
                <a:latin typeface="+mn-ea"/>
              </a:rPr>
              <a:t>(</a:t>
            </a:r>
            <a:r>
              <a:rPr lang="en-US" altLang="zh-TW" dirty="0"/>
              <a:t>Li, R. et al., 2020)</a:t>
            </a:r>
            <a:r>
              <a:rPr lang="zh-TW" altLang="en-US" sz="2000" dirty="0">
                <a:latin typeface="+mn-ea"/>
              </a:rPr>
              <a:t>。不過很少使用</a:t>
            </a:r>
            <a:r>
              <a:rPr lang="en-US" altLang="zh-TW" sz="2000" dirty="0">
                <a:latin typeface="+mn-ea"/>
              </a:rPr>
              <a:t>HUD</a:t>
            </a:r>
            <a:r>
              <a:rPr lang="zh-TW" altLang="en-US" sz="2000" dirty="0">
                <a:latin typeface="+mn-ea"/>
              </a:rPr>
              <a:t>作為</a:t>
            </a:r>
            <a:r>
              <a:rPr lang="en-US" altLang="zh-TW" sz="2000" dirty="0">
                <a:latin typeface="+mn-ea"/>
              </a:rPr>
              <a:t>FCW</a:t>
            </a:r>
            <a:r>
              <a:rPr lang="zh-TW" altLang="en-US" sz="2000" dirty="0">
                <a:latin typeface="+mn-ea"/>
              </a:rPr>
              <a:t>系統，因此在本研究將使用</a:t>
            </a:r>
            <a:r>
              <a:rPr lang="en-US" altLang="zh-TW" sz="2000" dirty="0">
                <a:latin typeface="+mn-ea"/>
              </a:rPr>
              <a:t>HUD</a:t>
            </a:r>
            <a:r>
              <a:rPr lang="zh-TW" altLang="en-US" sz="2000" dirty="0">
                <a:latin typeface="+mn-ea"/>
              </a:rPr>
              <a:t>來作為視覺警告方式。</a:t>
            </a:r>
            <a:endParaRPr lang="en-US" altLang="zh-TW" sz="2000" dirty="0">
              <a:latin typeface="+mn-ea"/>
            </a:endParaRPr>
          </a:p>
        </p:txBody>
      </p:sp>
    </p:spTree>
    <p:extLst>
      <p:ext uri="{BB962C8B-B14F-4D97-AF65-F5344CB8AC3E}">
        <p14:creationId xmlns:p14="http://schemas.microsoft.com/office/powerpoint/2010/main" val="141512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0DAF749-DD83-4B5A-8200-CF0F29A1EC35}"/>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4</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C6084332-93AC-43D0-8217-3F02033624A3}"/>
              </a:ext>
            </a:extLst>
          </p:cNvPr>
          <p:cNvSpPr txBox="1"/>
          <p:nvPr/>
        </p:nvSpPr>
        <p:spPr>
          <a:xfrm>
            <a:off x="437322" y="401543"/>
            <a:ext cx="2126974" cy="461665"/>
          </a:xfrm>
          <a:prstGeom prst="rect">
            <a:avLst/>
          </a:prstGeom>
          <a:noFill/>
        </p:spPr>
        <p:txBody>
          <a:bodyPr wrap="square" rtlCol="0">
            <a:spAutoFit/>
          </a:bodyPr>
          <a:lstStyle/>
          <a:p>
            <a:r>
              <a:rPr lang="en-US" altLang="zh-TW" sz="2400" b="1" dirty="0"/>
              <a:t>Introduction</a:t>
            </a:r>
            <a:endParaRPr lang="zh-TW" altLang="en-US" sz="2400" b="1" dirty="0"/>
          </a:p>
        </p:txBody>
      </p:sp>
      <p:sp>
        <p:nvSpPr>
          <p:cNvPr id="4" name="文字方塊 3">
            <a:extLst>
              <a:ext uri="{FF2B5EF4-FFF2-40B4-BE49-F238E27FC236}">
                <a16:creationId xmlns:a16="http://schemas.microsoft.com/office/drawing/2014/main" id="{642B0C8D-CCC3-487F-BD71-3EDB567BE8D8}"/>
              </a:ext>
            </a:extLst>
          </p:cNvPr>
          <p:cNvSpPr txBox="1"/>
          <p:nvPr/>
        </p:nvSpPr>
        <p:spPr>
          <a:xfrm>
            <a:off x="497024" y="1346798"/>
            <a:ext cx="11197951" cy="96193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dirty="0">
                <a:latin typeface="+mn-ea"/>
              </a:rPr>
              <a:t>警告模式分為兩部分，分別為單階段警告及多階段警告，為駕駛員提供連續的、分階段的警告，以便駕駛員根據警告的緊急程度採取適當措施</a:t>
            </a:r>
            <a:r>
              <a:rPr lang="en-US" altLang="zh-TW" sz="2000" dirty="0">
                <a:latin typeface="+mn-ea"/>
              </a:rPr>
              <a:t>(</a:t>
            </a:r>
            <a:r>
              <a:rPr lang="en-US" altLang="zh-TW" dirty="0"/>
              <a:t>Donald, L.F., William, J.H.&amp; John, D.L., 2020)</a:t>
            </a:r>
            <a:r>
              <a:rPr lang="zh-TW" altLang="en-US" dirty="0"/>
              <a:t>。</a:t>
            </a:r>
            <a:endParaRPr lang="en-US" altLang="zh-TW" sz="2000" dirty="0">
              <a:latin typeface="+mn-ea"/>
            </a:endParaRPr>
          </a:p>
        </p:txBody>
      </p:sp>
      <p:sp>
        <p:nvSpPr>
          <p:cNvPr id="6" name="文字方塊 5">
            <a:extLst>
              <a:ext uri="{FF2B5EF4-FFF2-40B4-BE49-F238E27FC236}">
                <a16:creationId xmlns:a16="http://schemas.microsoft.com/office/drawing/2014/main" id="{B537C3D0-F8A6-4255-8D4C-F819BBDF8646}"/>
              </a:ext>
            </a:extLst>
          </p:cNvPr>
          <p:cNvSpPr txBox="1"/>
          <p:nvPr/>
        </p:nvSpPr>
        <p:spPr>
          <a:xfrm>
            <a:off x="711628" y="4085425"/>
            <a:ext cx="9850625" cy="961930"/>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TW" altLang="en-US" sz="2000" dirty="0">
                <a:latin typeface="+mn-ea"/>
              </a:rPr>
              <a:t>比較和評估</a:t>
            </a:r>
            <a:r>
              <a:rPr lang="en-US" altLang="zh-TW" sz="2000" dirty="0">
                <a:latin typeface="+mn-ea"/>
              </a:rPr>
              <a:t>FCW</a:t>
            </a:r>
            <a:r>
              <a:rPr lang="zh-TW" altLang="en-US" sz="2000" dirty="0">
                <a:latin typeface="+mn-ea"/>
              </a:rPr>
              <a:t>系統的警告差異</a:t>
            </a:r>
            <a:endParaRPr lang="en-US" altLang="zh-TW" sz="2000" dirty="0">
              <a:latin typeface="+mn-ea"/>
            </a:endParaRPr>
          </a:p>
          <a:p>
            <a:pPr marL="342900" indent="-342900">
              <a:lnSpc>
                <a:spcPct val="150000"/>
              </a:lnSpc>
              <a:buFont typeface="Wingdings" panose="05000000000000000000" pitchFamily="2" charset="2"/>
              <a:buChar char="Ø"/>
            </a:pPr>
            <a:r>
              <a:rPr lang="zh-TW" altLang="en-US" sz="2000" dirty="0">
                <a:latin typeface="+mn-ea"/>
              </a:rPr>
              <a:t>比較視覺警告、聽覺警告、觸覺警告、多模式警告之間的差異</a:t>
            </a:r>
            <a:endParaRPr lang="en-US" altLang="zh-TW" sz="2000" dirty="0">
              <a:latin typeface="+mn-ea"/>
            </a:endParaRPr>
          </a:p>
        </p:txBody>
      </p:sp>
      <p:sp>
        <p:nvSpPr>
          <p:cNvPr id="7" name="文字方塊 6">
            <a:extLst>
              <a:ext uri="{FF2B5EF4-FFF2-40B4-BE49-F238E27FC236}">
                <a16:creationId xmlns:a16="http://schemas.microsoft.com/office/drawing/2014/main" id="{F3DE17B5-45F0-47E3-8FD5-BB9C54674E1A}"/>
              </a:ext>
            </a:extLst>
          </p:cNvPr>
          <p:cNvSpPr txBox="1"/>
          <p:nvPr/>
        </p:nvSpPr>
        <p:spPr>
          <a:xfrm>
            <a:off x="597160" y="3610947"/>
            <a:ext cx="1210588" cy="400110"/>
          </a:xfrm>
          <a:prstGeom prst="rect">
            <a:avLst/>
          </a:prstGeom>
          <a:noFill/>
        </p:spPr>
        <p:txBody>
          <a:bodyPr wrap="none" rtlCol="0">
            <a:spAutoFit/>
          </a:bodyPr>
          <a:lstStyle/>
          <a:p>
            <a:r>
              <a:rPr lang="zh-TW" altLang="en-US" sz="2000" b="1" dirty="0"/>
              <a:t>研究目的</a:t>
            </a:r>
          </a:p>
        </p:txBody>
      </p:sp>
    </p:spTree>
    <p:extLst>
      <p:ext uri="{BB962C8B-B14F-4D97-AF65-F5344CB8AC3E}">
        <p14:creationId xmlns:p14="http://schemas.microsoft.com/office/powerpoint/2010/main" val="60260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7722E9F-3410-4F56-AE07-6DFE0368101F}"/>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5</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A050BF26-7C73-4980-8C7F-D0AF480B1531}"/>
              </a:ext>
            </a:extLst>
          </p:cNvPr>
          <p:cNvSpPr txBox="1"/>
          <p:nvPr/>
        </p:nvSpPr>
        <p:spPr>
          <a:xfrm>
            <a:off x="437322" y="401543"/>
            <a:ext cx="2126974" cy="461665"/>
          </a:xfrm>
          <a:prstGeom prst="rect">
            <a:avLst/>
          </a:prstGeom>
          <a:noFill/>
        </p:spPr>
        <p:txBody>
          <a:bodyPr wrap="square" rtlCol="0">
            <a:spAutoFit/>
          </a:bodyPr>
          <a:lstStyle/>
          <a:p>
            <a:r>
              <a:rPr lang="en-US" altLang="zh-TW" sz="2400" b="1" dirty="0"/>
              <a:t>Method</a:t>
            </a:r>
            <a:endParaRPr lang="zh-TW" altLang="en-US" sz="2400" b="1" dirty="0"/>
          </a:p>
        </p:txBody>
      </p:sp>
      <p:sp>
        <p:nvSpPr>
          <p:cNvPr id="4" name="文字方塊 3">
            <a:extLst>
              <a:ext uri="{FF2B5EF4-FFF2-40B4-BE49-F238E27FC236}">
                <a16:creationId xmlns:a16="http://schemas.microsoft.com/office/drawing/2014/main" id="{B30696D3-3AA9-AD87-D23D-90C21A9DB0B8}"/>
              </a:ext>
            </a:extLst>
          </p:cNvPr>
          <p:cNvSpPr txBox="1"/>
          <p:nvPr/>
        </p:nvSpPr>
        <p:spPr>
          <a:xfrm>
            <a:off x="2010298" y="401542"/>
            <a:ext cx="2186817" cy="461665"/>
          </a:xfrm>
          <a:prstGeom prst="rect">
            <a:avLst/>
          </a:prstGeom>
          <a:noFill/>
        </p:spPr>
        <p:txBody>
          <a:bodyPr wrap="none" rtlCol="0">
            <a:spAutoFit/>
          </a:bodyPr>
          <a:lstStyle/>
          <a:p>
            <a:r>
              <a:rPr lang="zh-TW" altLang="en-US" sz="2400" b="1" dirty="0">
                <a:solidFill>
                  <a:schemeClr val="tx1">
                    <a:lumMod val="75000"/>
                    <a:lumOff val="25000"/>
                  </a:schemeClr>
                </a:solidFill>
              </a:rPr>
              <a:t>模擬器 </a:t>
            </a:r>
            <a:r>
              <a:rPr lang="en-US" altLang="zh-TW" sz="2400" b="1" dirty="0">
                <a:solidFill>
                  <a:schemeClr val="tx1">
                    <a:lumMod val="75000"/>
                    <a:lumOff val="25000"/>
                  </a:schemeClr>
                </a:solidFill>
              </a:rPr>
              <a:t>&amp;</a:t>
            </a:r>
            <a:r>
              <a:rPr lang="zh-TW" altLang="en-US" sz="2400" b="1" dirty="0">
                <a:solidFill>
                  <a:schemeClr val="tx1">
                    <a:lumMod val="75000"/>
                    <a:lumOff val="25000"/>
                  </a:schemeClr>
                </a:solidFill>
              </a:rPr>
              <a:t> 場景</a:t>
            </a:r>
          </a:p>
        </p:txBody>
      </p:sp>
      <p:sp>
        <p:nvSpPr>
          <p:cNvPr id="6" name="文字方塊 5">
            <a:extLst>
              <a:ext uri="{FF2B5EF4-FFF2-40B4-BE49-F238E27FC236}">
                <a16:creationId xmlns:a16="http://schemas.microsoft.com/office/drawing/2014/main" id="{2072334A-4C05-9AE9-F1A3-64C195E77243}"/>
              </a:ext>
            </a:extLst>
          </p:cNvPr>
          <p:cNvSpPr txBox="1"/>
          <p:nvPr/>
        </p:nvSpPr>
        <p:spPr>
          <a:xfrm>
            <a:off x="437322" y="1430774"/>
            <a:ext cx="6096000" cy="234692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dirty="0">
                <a:latin typeface="+mn-ea"/>
              </a:rPr>
              <a:t>軟體 </a:t>
            </a:r>
            <a:r>
              <a:rPr lang="en-US" altLang="zh-TW" sz="2000" dirty="0">
                <a:latin typeface="+mn-ea"/>
              </a:rPr>
              <a:t>:</a:t>
            </a:r>
            <a:r>
              <a:rPr lang="zh-TW" altLang="en-US" sz="2000" dirty="0">
                <a:latin typeface="+mn-ea"/>
              </a:rPr>
              <a:t> </a:t>
            </a:r>
            <a:r>
              <a:rPr lang="en-US" altLang="zh-TW" sz="2000" dirty="0" err="1">
                <a:latin typeface="+mn-ea"/>
              </a:rPr>
              <a:t>SCANeR</a:t>
            </a:r>
            <a:r>
              <a:rPr lang="en-US" altLang="zh-TW" sz="2000" dirty="0">
                <a:latin typeface="+mn-ea"/>
              </a:rPr>
              <a:t> studio®</a:t>
            </a:r>
          </a:p>
          <a:p>
            <a:pPr marL="342900" indent="-342900">
              <a:lnSpc>
                <a:spcPct val="150000"/>
              </a:lnSpc>
              <a:buFont typeface="Arial" panose="020B0604020202020204" pitchFamily="34" charset="0"/>
              <a:buChar char="•"/>
            </a:pPr>
            <a:r>
              <a:rPr lang="zh-TW" altLang="en-US" sz="2000" dirty="0">
                <a:latin typeface="+mn-ea"/>
              </a:rPr>
              <a:t>螢幕 </a:t>
            </a:r>
            <a:r>
              <a:rPr lang="en-US" altLang="zh-TW" sz="2000" dirty="0">
                <a:latin typeface="+mn-ea"/>
              </a:rPr>
              <a:t>:</a:t>
            </a:r>
            <a:r>
              <a:rPr lang="zh-TW" altLang="en-US" sz="2000" dirty="0">
                <a:latin typeface="+mn-ea"/>
              </a:rPr>
              <a:t> 三個</a:t>
            </a:r>
            <a:r>
              <a:rPr lang="en-US" altLang="zh-TW" sz="2000" dirty="0">
                <a:latin typeface="+mn-ea"/>
              </a:rPr>
              <a:t>43</a:t>
            </a:r>
            <a:r>
              <a:rPr lang="zh-TW" altLang="en-US" sz="2000" dirty="0">
                <a:latin typeface="+mn-ea"/>
              </a:rPr>
              <a:t>英吋的螢幕組合在一起，</a:t>
            </a:r>
            <a:r>
              <a:rPr lang="en-US" altLang="zh-TW" sz="2000" dirty="0">
                <a:latin typeface="+mn-ea"/>
              </a:rPr>
              <a:t>94°</a:t>
            </a:r>
            <a:r>
              <a:rPr lang="zh-TW" altLang="en-US" sz="2000" dirty="0">
                <a:latin typeface="+mn-ea"/>
              </a:rPr>
              <a:t>的視野</a:t>
            </a:r>
            <a:endParaRPr lang="en-US" altLang="zh-TW" sz="2000" dirty="0">
              <a:latin typeface="+mn-ea"/>
            </a:endParaRPr>
          </a:p>
          <a:p>
            <a:pPr marL="342900" indent="-342900">
              <a:lnSpc>
                <a:spcPct val="150000"/>
              </a:lnSpc>
              <a:buFont typeface="Arial" panose="020B0604020202020204" pitchFamily="34" charset="0"/>
              <a:buChar char="•"/>
            </a:pPr>
            <a:r>
              <a:rPr lang="zh-TW" altLang="en-US" sz="2000" dirty="0">
                <a:latin typeface="+mn-ea"/>
              </a:rPr>
              <a:t>平板 </a:t>
            </a:r>
            <a:r>
              <a:rPr lang="en-US" altLang="zh-TW" sz="2000" dirty="0">
                <a:latin typeface="+mn-ea"/>
              </a:rPr>
              <a:t>:</a:t>
            </a:r>
            <a:r>
              <a:rPr lang="zh-TW" altLang="en-US" sz="2000" dirty="0">
                <a:latin typeface="+mn-ea"/>
              </a:rPr>
              <a:t> 呈現</a:t>
            </a:r>
            <a:r>
              <a:rPr lang="en-US" altLang="zh-TW" sz="2000" dirty="0">
                <a:latin typeface="+mn-ea"/>
              </a:rPr>
              <a:t>HUD</a:t>
            </a:r>
            <a:r>
              <a:rPr lang="zh-TW" altLang="en-US" sz="2000" dirty="0">
                <a:latin typeface="+mn-ea"/>
              </a:rPr>
              <a:t>及儀表板</a:t>
            </a:r>
            <a:endParaRPr lang="en-US" altLang="zh-TW" sz="2000" dirty="0">
              <a:latin typeface="+mn-ea"/>
            </a:endParaRPr>
          </a:p>
          <a:p>
            <a:pPr marL="342900" indent="-342900">
              <a:lnSpc>
                <a:spcPct val="150000"/>
              </a:lnSpc>
              <a:buFont typeface="Arial" panose="020B0604020202020204" pitchFamily="34" charset="0"/>
              <a:buChar char="•"/>
            </a:pPr>
            <a:r>
              <a:rPr lang="zh-TW" altLang="en-US" sz="2000" dirty="0">
                <a:latin typeface="+mn-ea"/>
              </a:rPr>
              <a:t>座椅、安全帶、方向盤、腳踏板</a:t>
            </a:r>
            <a:endParaRPr lang="en-US" altLang="zh-TW" sz="2000" dirty="0">
              <a:latin typeface="+mn-ea"/>
            </a:endParaRPr>
          </a:p>
          <a:p>
            <a:pPr marL="342900" indent="-342900">
              <a:lnSpc>
                <a:spcPct val="150000"/>
              </a:lnSpc>
              <a:buFont typeface="Arial" panose="020B0604020202020204" pitchFamily="34" charset="0"/>
              <a:buChar char="•"/>
            </a:pPr>
            <a:r>
              <a:rPr lang="zh-TW" altLang="en-US" sz="2000" dirty="0">
                <a:latin typeface="+mn-ea"/>
              </a:rPr>
              <a:t>眼動儀</a:t>
            </a:r>
          </a:p>
        </p:txBody>
      </p:sp>
      <p:pic>
        <p:nvPicPr>
          <p:cNvPr id="7" name="圖片 6">
            <a:extLst>
              <a:ext uri="{FF2B5EF4-FFF2-40B4-BE49-F238E27FC236}">
                <a16:creationId xmlns:a16="http://schemas.microsoft.com/office/drawing/2014/main" id="{F1F8DA03-A68B-0EFF-5E2B-805B517E1050}"/>
              </a:ext>
            </a:extLst>
          </p:cNvPr>
          <p:cNvPicPr>
            <a:picLocks noChangeAspect="1"/>
          </p:cNvPicPr>
          <p:nvPr/>
        </p:nvPicPr>
        <p:blipFill>
          <a:blip r:embed="rId2"/>
          <a:stretch>
            <a:fillRect/>
          </a:stretch>
        </p:blipFill>
        <p:spPr>
          <a:xfrm>
            <a:off x="6634063" y="3206038"/>
            <a:ext cx="5278005" cy="2789354"/>
          </a:xfrm>
          <a:prstGeom prst="rect">
            <a:avLst/>
          </a:prstGeom>
        </p:spPr>
      </p:pic>
      <p:sp>
        <p:nvSpPr>
          <p:cNvPr id="8" name="文字方塊 7">
            <a:extLst>
              <a:ext uri="{FF2B5EF4-FFF2-40B4-BE49-F238E27FC236}">
                <a16:creationId xmlns:a16="http://schemas.microsoft.com/office/drawing/2014/main" id="{8EF54107-4A22-4CA1-94E9-91AC9F70B9EB}"/>
              </a:ext>
            </a:extLst>
          </p:cNvPr>
          <p:cNvSpPr txBox="1"/>
          <p:nvPr/>
        </p:nvSpPr>
        <p:spPr>
          <a:xfrm>
            <a:off x="437322" y="4345265"/>
            <a:ext cx="5198368" cy="1423595"/>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TW" altLang="en-US" sz="2000" dirty="0">
                <a:latin typeface="+mn-ea"/>
              </a:rPr>
              <a:t>路線長度 </a:t>
            </a:r>
            <a:r>
              <a:rPr lang="en-US" altLang="zh-TW" sz="2000" dirty="0">
                <a:latin typeface="+mn-ea"/>
              </a:rPr>
              <a:t>:</a:t>
            </a:r>
            <a:r>
              <a:rPr lang="zh-TW" altLang="en-US" sz="2000" dirty="0">
                <a:latin typeface="+mn-ea"/>
              </a:rPr>
              <a:t> </a:t>
            </a:r>
            <a:r>
              <a:rPr lang="en-US" altLang="zh-TW" sz="2000" dirty="0">
                <a:latin typeface="+mn-ea"/>
              </a:rPr>
              <a:t>2856.85</a:t>
            </a:r>
            <a:r>
              <a:rPr lang="zh-TW" altLang="en-US" sz="2000" dirty="0">
                <a:latin typeface="+mn-ea"/>
              </a:rPr>
              <a:t> 公尺</a:t>
            </a:r>
            <a:endParaRPr lang="en-US" altLang="zh-TW" sz="2000" dirty="0">
              <a:latin typeface="+mn-ea"/>
            </a:endParaRPr>
          </a:p>
          <a:p>
            <a:pPr marL="342900" indent="-342900">
              <a:lnSpc>
                <a:spcPct val="150000"/>
              </a:lnSpc>
              <a:buFont typeface="Wingdings" panose="05000000000000000000" pitchFamily="2" charset="2"/>
              <a:buChar char="Ø"/>
            </a:pPr>
            <a:r>
              <a:rPr lang="zh-TW" altLang="en-US" sz="2000" dirty="0">
                <a:latin typeface="+mn-ea"/>
              </a:rPr>
              <a:t>路線包含市區、郊區、高速公路</a:t>
            </a:r>
            <a:endParaRPr lang="en-US" altLang="zh-TW" sz="2000" dirty="0">
              <a:latin typeface="+mn-ea"/>
            </a:endParaRPr>
          </a:p>
          <a:p>
            <a:pPr marL="342900" indent="-342900">
              <a:lnSpc>
                <a:spcPct val="150000"/>
              </a:lnSpc>
              <a:buFont typeface="Wingdings" panose="05000000000000000000" pitchFamily="2" charset="2"/>
              <a:buChar char="Ø"/>
            </a:pPr>
            <a:r>
              <a:rPr lang="zh-TW" altLang="en-US" sz="2000" dirty="0">
                <a:latin typeface="+mn-ea"/>
              </a:rPr>
              <a:t>場景包含路口右轉、路口左轉、路口執行</a:t>
            </a:r>
          </a:p>
        </p:txBody>
      </p:sp>
    </p:spTree>
    <p:extLst>
      <p:ext uri="{BB962C8B-B14F-4D97-AF65-F5344CB8AC3E}">
        <p14:creationId xmlns:p14="http://schemas.microsoft.com/office/powerpoint/2010/main" val="195132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98F35E4-C062-48A2-8757-B345BEB045D4}"/>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6</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0943964E-5C01-4961-A4E2-2EFB531EF954}"/>
              </a:ext>
            </a:extLst>
          </p:cNvPr>
          <p:cNvSpPr txBox="1"/>
          <p:nvPr/>
        </p:nvSpPr>
        <p:spPr>
          <a:xfrm>
            <a:off x="437322" y="401543"/>
            <a:ext cx="2126974" cy="461665"/>
          </a:xfrm>
          <a:prstGeom prst="rect">
            <a:avLst/>
          </a:prstGeom>
          <a:noFill/>
        </p:spPr>
        <p:txBody>
          <a:bodyPr wrap="square" rtlCol="0">
            <a:spAutoFit/>
          </a:bodyPr>
          <a:lstStyle/>
          <a:p>
            <a:r>
              <a:rPr lang="en-US" altLang="zh-TW" sz="2400" b="1" dirty="0"/>
              <a:t>Method</a:t>
            </a:r>
            <a:endParaRPr lang="zh-TW" altLang="en-US" sz="2400" b="1" dirty="0"/>
          </a:p>
        </p:txBody>
      </p:sp>
      <p:sp>
        <p:nvSpPr>
          <p:cNvPr id="4" name="文字方塊 3">
            <a:extLst>
              <a:ext uri="{FF2B5EF4-FFF2-40B4-BE49-F238E27FC236}">
                <a16:creationId xmlns:a16="http://schemas.microsoft.com/office/drawing/2014/main" id="{9440D39E-551F-4D63-A2F5-E2A939E9303F}"/>
              </a:ext>
            </a:extLst>
          </p:cNvPr>
          <p:cNvSpPr txBox="1"/>
          <p:nvPr/>
        </p:nvSpPr>
        <p:spPr>
          <a:xfrm>
            <a:off x="2010298" y="401542"/>
            <a:ext cx="1107996" cy="461665"/>
          </a:xfrm>
          <a:prstGeom prst="rect">
            <a:avLst/>
          </a:prstGeom>
          <a:noFill/>
        </p:spPr>
        <p:txBody>
          <a:bodyPr wrap="none" rtlCol="0">
            <a:spAutoFit/>
          </a:bodyPr>
          <a:lstStyle/>
          <a:p>
            <a:r>
              <a:rPr lang="zh-TW" altLang="en-US" sz="2400" b="1" dirty="0">
                <a:solidFill>
                  <a:schemeClr val="tx1">
                    <a:lumMod val="75000"/>
                    <a:lumOff val="25000"/>
                  </a:schemeClr>
                </a:solidFill>
              </a:rPr>
              <a:t>自變項</a:t>
            </a:r>
          </a:p>
        </p:txBody>
      </p:sp>
      <p:graphicFrame>
        <p:nvGraphicFramePr>
          <p:cNvPr id="5" name="表格 4">
            <a:extLst>
              <a:ext uri="{FF2B5EF4-FFF2-40B4-BE49-F238E27FC236}">
                <a16:creationId xmlns:a16="http://schemas.microsoft.com/office/drawing/2014/main" id="{1E955C33-C703-4067-927B-0B1BD245855D}"/>
              </a:ext>
            </a:extLst>
          </p:cNvPr>
          <p:cNvGraphicFramePr>
            <a:graphicFrameLocks noGrp="1"/>
          </p:cNvGraphicFramePr>
          <p:nvPr>
            <p:extLst>
              <p:ext uri="{D42A27DB-BD31-4B8C-83A1-F6EECF244321}">
                <p14:modId xmlns:p14="http://schemas.microsoft.com/office/powerpoint/2010/main" val="336125712"/>
              </p:ext>
            </p:extLst>
          </p:nvPr>
        </p:nvGraphicFramePr>
        <p:xfrm>
          <a:off x="494929" y="1341501"/>
          <a:ext cx="4659493" cy="2773680"/>
        </p:xfrm>
        <a:graphic>
          <a:graphicData uri="http://schemas.openxmlformats.org/drawingml/2006/table">
            <a:tbl>
              <a:tblPr firstRow="1" bandRow="1">
                <a:tableStyleId>{5C22544A-7EE6-4342-B048-85BDC9FD1C3A}</a:tableStyleId>
              </a:tblPr>
              <a:tblGrid>
                <a:gridCol w="1527493">
                  <a:extLst>
                    <a:ext uri="{9D8B030D-6E8A-4147-A177-3AD203B41FA5}">
                      <a16:colId xmlns:a16="http://schemas.microsoft.com/office/drawing/2014/main" val="3450584418"/>
                    </a:ext>
                  </a:extLst>
                </a:gridCol>
                <a:gridCol w="3132000">
                  <a:extLst>
                    <a:ext uri="{9D8B030D-6E8A-4147-A177-3AD203B41FA5}">
                      <a16:colId xmlns:a16="http://schemas.microsoft.com/office/drawing/2014/main" val="1642674399"/>
                    </a:ext>
                  </a:extLst>
                </a:gridCol>
              </a:tblGrid>
              <a:tr h="370840">
                <a:tc>
                  <a:txBody>
                    <a:bodyPr/>
                    <a:lstStyle/>
                    <a:p>
                      <a:pPr algn="ctr"/>
                      <a:r>
                        <a:rPr lang="zh-TW" altLang="en-US" sz="2000" b="0" dirty="0">
                          <a:solidFill>
                            <a:schemeClr val="tx1"/>
                          </a:solidFill>
                        </a:rPr>
                        <a:t>無警告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b="1" dirty="0">
                          <a:solidFill>
                            <a:schemeClr val="tx1"/>
                          </a:solidFill>
                        </a:rPr>
                        <a:t>基線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5054215"/>
                  </a:ext>
                </a:extLst>
              </a:tr>
              <a:tr h="370840">
                <a:tc rowSpan="5">
                  <a:txBody>
                    <a:bodyPr/>
                    <a:lstStyle/>
                    <a:p>
                      <a:pPr algn="ctr"/>
                      <a:r>
                        <a:rPr lang="zh-TW" altLang="en-US" sz="2000" b="0" dirty="0">
                          <a:solidFill>
                            <a:schemeClr val="tx1"/>
                          </a:solidFill>
                        </a:rPr>
                        <a:t>單階段警告</a:t>
                      </a:r>
                      <a:endParaRPr lang="en-US" altLang="zh-TW"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b="1" dirty="0">
                          <a:solidFill>
                            <a:schemeClr val="tx1"/>
                          </a:solidFill>
                        </a:rPr>
                        <a:t>視覺</a:t>
                      </a:r>
                      <a:r>
                        <a:rPr lang="en-US" altLang="zh-TW" sz="2000" b="0" dirty="0">
                          <a:solidFill>
                            <a:schemeClr val="tx1"/>
                          </a:solidFill>
                        </a:rPr>
                        <a:t>-</a:t>
                      </a:r>
                      <a:r>
                        <a:rPr lang="zh-TW" altLang="en-US" sz="2000" b="0" dirty="0">
                          <a:solidFill>
                            <a:schemeClr val="tx1"/>
                          </a:solidFill>
                        </a:rPr>
                        <a:t>儀錶板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9428106"/>
                  </a:ext>
                </a:extLst>
              </a:tr>
              <a:tr h="370840">
                <a:tc vMerge="1">
                  <a:txBody>
                    <a:bodyPr/>
                    <a:lstStyle/>
                    <a:p>
                      <a:endParaRPr lang="zh-TW"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b="1" dirty="0">
                          <a:solidFill>
                            <a:schemeClr val="tx1"/>
                          </a:solidFill>
                        </a:rPr>
                        <a:t>視覺</a:t>
                      </a:r>
                      <a:r>
                        <a:rPr lang="en-US" altLang="zh-TW" sz="2000" b="0" dirty="0">
                          <a:solidFill>
                            <a:schemeClr val="tx1"/>
                          </a:solidFill>
                        </a:rPr>
                        <a:t>-</a:t>
                      </a:r>
                      <a:r>
                        <a:rPr lang="zh-TW" altLang="en-US" sz="2000" b="0" dirty="0">
                          <a:solidFill>
                            <a:schemeClr val="tx1"/>
                          </a:solidFill>
                        </a:rPr>
                        <a:t>抬頭顯示器</a:t>
                      </a:r>
                      <a:r>
                        <a:rPr lang="en-US" altLang="zh-TW" sz="2000" b="0" dirty="0">
                          <a:solidFill>
                            <a:schemeClr val="tx1"/>
                          </a:solidFill>
                        </a:rPr>
                        <a:t>(HUD)</a:t>
                      </a:r>
                      <a:endParaRPr lang="zh-TW"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0627047"/>
                  </a:ext>
                </a:extLst>
              </a:tr>
              <a:tr h="370840">
                <a:tc vMerge="1">
                  <a:txBody>
                    <a:bodyPr/>
                    <a:lstStyle/>
                    <a:p>
                      <a:endParaRPr lang="zh-TW"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b="1" dirty="0">
                          <a:solidFill>
                            <a:schemeClr val="tx1"/>
                          </a:solidFill>
                        </a:rPr>
                        <a:t>聽覺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071520"/>
                  </a:ext>
                </a:extLst>
              </a:tr>
              <a:tr h="370840">
                <a:tc vMerge="1">
                  <a:txBody>
                    <a:bodyPr/>
                    <a:lstStyle/>
                    <a:p>
                      <a:endParaRPr lang="zh-TW"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b="1" dirty="0">
                          <a:solidFill>
                            <a:schemeClr val="tx1"/>
                          </a:solidFill>
                        </a:rPr>
                        <a:t>觸覺</a:t>
                      </a:r>
                      <a:r>
                        <a:rPr lang="en-US" altLang="zh-TW" sz="2000" b="0" dirty="0">
                          <a:solidFill>
                            <a:schemeClr val="tx1"/>
                          </a:solidFill>
                        </a:rPr>
                        <a:t>-</a:t>
                      </a:r>
                      <a:r>
                        <a:rPr lang="zh-TW" altLang="en-US" sz="2000" b="0" dirty="0">
                          <a:solidFill>
                            <a:schemeClr val="tx1"/>
                          </a:solidFill>
                        </a:rPr>
                        <a:t>座椅震動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2855725"/>
                  </a:ext>
                </a:extLst>
              </a:tr>
              <a:tr h="370840">
                <a:tc vMerge="1">
                  <a:txBody>
                    <a:bodyPr/>
                    <a:lstStyle/>
                    <a:p>
                      <a:endParaRPr lang="zh-TW"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b="1" dirty="0">
                          <a:solidFill>
                            <a:schemeClr val="tx1"/>
                          </a:solidFill>
                        </a:rPr>
                        <a:t>多模式</a:t>
                      </a:r>
                      <a:r>
                        <a:rPr lang="en-US" altLang="zh-TW" sz="2000" b="0" dirty="0">
                          <a:solidFill>
                            <a:schemeClr val="tx1"/>
                          </a:solidFill>
                        </a:rPr>
                        <a:t>-</a:t>
                      </a:r>
                      <a:r>
                        <a:rPr lang="zh-TW" altLang="en-US" sz="2000" b="0" dirty="0">
                          <a:solidFill>
                            <a:schemeClr val="tx1"/>
                          </a:solidFill>
                        </a:rPr>
                        <a:t>視覺</a:t>
                      </a:r>
                      <a:r>
                        <a:rPr lang="en-US" altLang="zh-TW" sz="2000" b="0" dirty="0">
                          <a:solidFill>
                            <a:schemeClr val="tx1"/>
                          </a:solidFill>
                        </a:rPr>
                        <a:t>+</a:t>
                      </a:r>
                      <a:r>
                        <a:rPr lang="zh-TW" altLang="en-US" sz="2000" b="0" dirty="0">
                          <a:solidFill>
                            <a:schemeClr val="tx1"/>
                          </a:solidFill>
                        </a:rPr>
                        <a:t>聽覺</a:t>
                      </a:r>
                      <a:r>
                        <a:rPr lang="en-US" altLang="zh-TW" sz="2000" b="0" dirty="0">
                          <a:solidFill>
                            <a:schemeClr val="tx1"/>
                          </a:solidFill>
                        </a:rPr>
                        <a:t>+</a:t>
                      </a:r>
                      <a:r>
                        <a:rPr lang="zh-TW" altLang="en-US" sz="2000" b="0" dirty="0">
                          <a:solidFill>
                            <a:schemeClr val="tx1"/>
                          </a:solidFill>
                        </a:rPr>
                        <a:t>觸覺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2280218"/>
                  </a:ext>
                </a:extLst>
              </a:tr>
              <a:tr h="370840">
                <a:tc>
                  <a:txBody>
                    <a:bodyPr/>
                    <a:lstStyle/>
                    <a:p>
                      <a:pPr algn="ctr"/>
                      <a:r>
                        <a:rPr lang="zh-TW" altLang="en-US" sz="2000" b="0" dirty="0">
                          <a:solidFill>
                            <a:schemeClr val="tx1"/>
                          </a:solidFill>
                        </a:rPr>
                        <a:t>多階段警告</a:t>
                      </a:r>
                      <a:endParaRPr lang="en-US" altLang="zh-TW"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b="1" dirty="0">
                          <a:solidFill>
                            <a:schemeClr val="tx1"/>
                          </a:solidFill>
                        </a:rPr>
                        <a:t>視覺</a:t>
                      </a:r>
                      <a:r>
                        <a:rPr lang="en-US" altLang="zh-TW" sz="2000" b="0" dirty="0">
                          <a:solidFill>
                            <a:schemeClr val="tx1"/>
                          </a:solidFill>
                        </a:rPr>
                        <a:t>-</a:t>
                      </a:r>
                      <a:r>
                        <a:rPr lang="zh-TW" altLang="en-US" sz="2000" b="0" dirty="0">
                          <a:solidFill>
                            <a:schemeClr val="tx1"/>
                          </a:solidFill>
                        </a:rPr>
                        <a:t>抬頭顯示器</a:t>
                      </a:r>
                      <a:r>
                        <a:rPr lang="en-US" altLang="zh-TW" sz="2000" b="0" dirty="0">
                          <a:solidFill>
                            <a:schemeClr val="tx1"/>
                          </a:solidFill>
                        </a:rPr>
                        <a:t>(HUD)</a:t>
                      </a:r>
                      <a:endParaRPr lang="zh-TW"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131255"/>
                  </a:ext>
                </a:extLst>
              </a:tr>
            </a:tbl>
          </a:graphicData>
        </a:graphic>
      </p:graphicFrame>
      <p:sp>
        <p:nvSpPr>
          <p:cNvPr id="6" name="文字方塊 5">
            <a:extLst>
              <a:ext uri="{FF2B5EF4-FFF2-40B4-BE49-F238E27FC236}">
                <a16:creationId xmlns:a16="http://schemas.microsoft.com/office/drawing/2014/main" id="{0CBA3385-EABB-4426-B50B-6D848CA1B735}"/>
              </a:ext>
            </a:extLst>
          </p:cNvPr>
          <p:cNvSpPr txBox="1"/>
          <p:nvPr/>
        </p:nvSpPr>
        <p:spPr>
          <a:xfrm>
            <a:off x="1379714" y="4481854"/>
            <a:ext cx="6096788" cy="418641"/>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TW" altLang="en-US" sz="1600" dirty="0">
                <a:latin typeface="+mn-ea"/>
              </a:rPr>
              <a:t>警告時間 </a:t>
            </a:r>
            <a:r>
              <a:rPr lang="en-US" altLang="zh-TW" sz="1600" dirty="0">
                <a:latin typeface="+mn-ea"/>
              </a:rPr>
              <a:t>:</a:t>
            </a:r>
            <a:r>
              <a:rPr lang="zh-TW" altLang="en-US" sz="1600" dirty="0">
                <a:latin typeface="+mn-ea"/>
              </a:rPr>
              <a:t> 碰撞預警告 </a:t>
            </a:r>
            <a:r>
              <a:rPr lang="en-US" altLang="zh-TW" sz="1600" dirty="0">
                <a:latin typeface="+mn-ea"/>
              </a:rPr>
              <a:t>:</a:t>
            </a:r>
            <a:r>
              <a:rPr lang="zh-TW" altLang="en-US" sz="1600" dirty="0">
                <a:latin typeface="+mn-ea"/>
              </a:rPr>
              <a:t> </a:t>
            </a:r>
            <a:r>
              <a:rPr lang="en-US" altLang="zh-TW" sz="1600" dirty="0">
                <a:latin typeface="+mn-ea"/>
              </a:rPr>
              <a:t>TTC</a:t>
            </a:r>
            <a:r>
              <a:rPr lang="zh-TW" altLang="en-US" sz="1600" dirty="0">
                <a:latin typeface="+mn-ea"/>
              </a:rPr>
              <a:t> </a:t>
            </a:r>
            <a:r>
              <a:rPr lang="en-US" altLang="zh-TW" sz="1600" dirty="0">
                <a:latin typeface="+mn-ea"/>
              </a:rPr>
              <a:t>=</a:t>
            </a:r>
            <a:r>
              <a:rPr lang="zh-TW" altLang="en-US" sz="1600" dirty="0">
                <a:latin typeface="+mn-ea"/>
              </a:rPr>
              <a:t> </a:t>
            </a:r>
            <a:r>
              <a:rPr lang="en-US" altLang="zh-TW" sz="1600" dirty="0">
                <a:latin typeface="+mn-ea"/>
              </a:rPr>
              <a:t>5</a:t>
            </a:r>
            <a:r>
              <a:rPr lang="zh-TW" altLang="en-US" sz="1600" dirty="0">
                <a:latin typeface="+mn-ea"/>
              </a:rPr>
              <a:t>秒；碰撞警告 </a:t>
            </a:r>
            <a:r>
              <a:rPr lang="en-US" altLang="zh-TW" sz="1600" dirty="0">
                <a:latin typeface="+mn-ea"/>
              </a:rPr>
              <a:t>:</a:t>
            </a:r>
            <a:r>
              <a:rPr lang="zh-TW" altLang="en-US" sz="1600" dirty="0">
                <a:latin typeface="+mn-ea"/>
              </a:rPr>
              <a:t> </a:t>
            </a:r>
            <a:r>
              <a:rPr lang="en-US" altLang="zh-TW" sz="1600" dirty="0">
                <a:latin typeface="+mn-ea"/>
              </a:rPr>
              <a:t>TTC</a:t>
            </a:r>
            <a:r>
              <a:rPr lang="zh-TW" altLang="en-US" sz="1600" dirty="0">
                <a:latin typeface="+mn-ea"/>
              </a:rPr>
              <a:t> </a:t>
            </a:r>
            <a:r>
              <a:rPr lang="en-US" altLang="zh-TW" sz="1600" dirty="0">
                <a:latin typeface="+mn-ea"/>
              </a:rPr>
              <a:t>=</a:t>
            </a:r>
            <a:r>
              <a:rPr lang="zh-TW" altLang="en-US" sz="1600" dirty="0">
                <a:latin typeface="+mn-ea"/>
              </a:rPr>
              <a:t> </a:t>
            </a:r>
            <a:r>
              <a:rPr lang="en-US" altLang="zh-TW" sz="1600" dirty="0">
                <a:latin typeface="+mn-ea"/>
              </a:rPr>
              <a:t>3</a:t>
            </a:r>
            <a:r>
              <a:rPr lang="zh-TW" altLang="en-US" sz="1600" dirty="0">
                <a:latin typeface="+mn-ea"/>
              </a:rPr>
              <a:t>秒</a:t>
            </a:r>
          </a:p>
        </p:txBody>
      </p:sp>
      <p:grpSp>
        <p:nvGrpSpPr>
          <p:cNvPr id="16" name="群組 15">
            <a:extLst>
              <a:ext uri="{FF2B5EF4-FFF2-40B4-BE49-F238E27FC236}">
                <a16:creationId xmlns:a16="http://schemas.microsoft.com/office/drawing/2014/main" id="{35349C29-DD5F-4E5C-A7E3-2641ABFC0DDB}"/>
              </a:ext>
            </a:extLst>
          </p:cNvPr>
          <p:cNvGrpSpPr/>
          <p:nvPr/>
        </p:nvGrpSpPr>
        <p:grpSpPr>
          <a:xfrm>
            <a:off x="5154422" y="3370210"/>
            <a:ext cx="3214077" cy="874983"/>
            <a:chOff x="5154422" y="3370210"/>
            <a:chExt cx="3214077" cy="874983"/>
          </a:xfrm>
        </p:grpSpPr>
        <p:sp>
          <p:nvSpPr>
            <p:cNvPr id="8" name="矩形 7">
              <a:extLst>
                <a:ext uri="{FF2B5EF4-FFF2-40B4-BE49-F238E27FC236}">
                  <a16:creationId xmlns:a16="http://schemas.microsoft.com/office/drawing/2014/main" id="{6EFD3A70-19E9-4471-81B7-2BC5A48A6B01}"/>
                </a:ext>
              </a:extLst>
            </p:cNvPr>
            <p:cNvSpPr/>
            <p:nvPr/>
          </p:nvSpPr>
          <p:spPr>
            <a:xfrm>
              <a:off x="5844154" y="3370210"/>
              <a:ext cx="2524345" cy="874983"/>
            </a:xfrm>
            <a:prstGeom prst="rect">
              <a:avLst/>
            </a:prstGeom>
          </p:spPr>
          <p:txBody>
            <a:bodyPr wrap="square">
              <a:spAutoFit/>
            </a:bodyPr>
            <a:lstStyle/>
            <a:p>
              <a:pPr algn="ctr">
                <a:lnSpc>
                  <a:spcPct val="150000"/>
                </a:lnSpc>
              </a:pPr>
              <a:r>
                <a:rPr lang="en-US" altLang="zh-TW" dirty="0"/>
                <a:t>TTC=5</a:t>
              </a:r>
              <a:r>
                <a:rPr lang="zh-TW" altLang="en-US" dirty="0"/>
                <a:t>秒時第一次警告，</a:t>
              </a:r>
              <a:r>
                <a:rPr lang="en-US" altLang="zh-TW" dirty="0"/>
                <a:t>TTC=3</a:t>
              </a:r>
              <a:r>
                <a:rPr lang="zh-TW" altLang="en-US" dirty="0"/>
                <a:t>秒時第二次警告</a:t>
              </a:r>
              <a:endParaRPr lang="en-US" altLang="zh-TW" dirty="0"/>
            </a:p>
          </p:txBody>
        </p:sp>
        <p:cxnSp>
          <p:nvCxnSpPr>
            <p:cNvPr id="15" name="直線接點 14">
              <a:extLst>
                <a:ext uri="{FF2B5EF4-FFF2-40B4-BE49-F238E27FC236}">
                  <a16:creationId xmlns:a16="http://schemas.microsoft.com/office/drawing/2014/main" id="{B050732F-35CC-4772-BC01-383DB9E0AC08}"/>
                </a:ext>
              </a:extLst>
            </p:cNvPr>
            <p:cNvCxnSpPr>
              <a:cxnSpLocks/>
            </p:cNvCxnSpPr>
            <p:nvPr/>
          </p:nvCxnSpPr>
          <p:spPr>
            <a:xfrm flipH="1">
              <a:off x="5154422" y="3918080"/>
              <a:ext cx="6209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群組 19">
            <a:extLst>
              <a:ext uri="{FF2B5EF4-FFF2-40B4-BE49-F238E27FC236}">
                <a16:creationId xmlns:a16="http://schemas.microsoft.com/office/drawing/2014/main" id="{BC09B65D-48B9-44C0-AB5C-2F8A1BEC9F38}"/>
              </a:ext>
            </a:extLst>
          </p:cNvPr>
          <p:cNvGrpSpPr/>
          <p:nvPr/>
        </p:nvGrpSpPr>
        <p:grpSpPr>
          <a:xfrm>
            <a:off x="5154422" y="1959429"/>
            <a:ext cx="3076001" cy="1539551"/>
            <a:chOff x="5154422" y="1959429"/>
            <a:chExt cx="3076001" cy="1539551"/>
          </a:xfrm>
        </p:grpSpPr>
        <p:grpSp>
          <p:nvGrpSpPr>
            <p:cNvPr id="17" name="群組 16">
              <a:extLst>
                <a:ext uri="{FF2B5EF4-FFF2-40B4-BE49-F238E27FC236}">
                  <a16:creationId xmlns:a16="http://schemas.microsoft.com/office/drawing/2014/main" id="{1F1A201B-70B3-4B4B-A792-90348CE8F823}"/>
                </a:ext>
              </a:extLst>
            </p:cNvPr>
            <p:cNvGrpSpPr/>
            <p:nvPr/>
          </p:nvGrpSpPr>
          <p:grpSpPr>
            <a:xfrm>
              <a:off x="5154422" y="1959429"/>
              <a:ext cx="3076001" cy="1539551"/>
              <a:chOff x="5154422" y="1959429"/>
              <a:chExt cx="3076001" cy="1539551"/>
            </a:xfrm>
          </p:grpSpPr>
          <p:sp>
            <p:nvSpPr>
              <p:cNvPr id="7" name="矩形 6">
                <a:extLst>
                  <a:ext uri="{FF2B5EF4-FFF2-40B4-BE49-F238E27FC236}">
                    <a16:creationId xmlns:a16="http://schemas.microsoft.com/office/drawing/2014/main" id="{14D439F5-50D6-448D-96B9-E2CC597F1FCD}"/>
                  </a:ext>
                </a:extLst>
              </p:cNvPr>
              <p:cNvSpPr/>
              <p:nvPr/>
            </p:nvSpPr>
            <p:spPr>
              <a:xfrm>
                <a:off x="5706078" y="2528286"/>
                <a:ext cx="2524345" cy="400110"/>
              </a:xfrm>
              <a:prstGeom prst="rect">
                <a:avLst/>
              </a:prstGeom>
            </p:spPr>
            <p:txBody>
              <a:bodyPr wrap="none">
                <a:spAutoFit/>
              </a:bodyPr>
              <a:lstStyle/>
              <a:p>
                <a:pPr algn="ctr"/>
                <a:r>
                  <a:rPr lang="en-US" altLang="zh-TW" sz="2000" dirty="0"/>
                  <a:t>TTC=3</a:t>
                </a:r>
                <a:r>
                  <a:rPr lang="zh-TW" altLang="en-US" sz="2000" dirty="0"/>
                  <a:t>秒時發出警告</a:t>
                </a:r>
              </a:p>
            </p:txBody>
          </p:sp>
          <p:cxnSp>
            <p:nvCxnSpPr>
              <p:cNvPr id="10" name="直線接點 9">
                <a:extLst>
                  <a:ext uri="{FF2B5EF4-FFF2-40B4-BE49-F238E27FC236}">
                    <a16:creationId xmlns:a16="http://schemas.microsoft.com/office/drawing/2014/main" id="{25763112-1293-48B0-9DD8-289103FC2F7F}"/>
                  </a:ext>
                </a:extLst>
              </p:cNvPr>
              <p:cNvCxnSpPr/>
              <p:nvPr/>
            </p:nvCxnSpPr>
            <p:spPr>
              <a:xfrm>
                <a:off x="5579863" y="1959429"/>
                <a:ext cx="0" cy="1539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3FBCFA86-BE36-4851-80ED-135965926310}"/>
                  </a:ext>
                </a:extLst>
              </p:cNvPr>
              <p:cNvCxnSpPr>
                <a:cxnSpLocks/>
              </p:cNvCxnSpPr>
              <p:nvPr/>
            </p:nvCxnSpPr>
            <p:spPr>
              <a:xfrm flipH="1">
                <a:off x="5154422" y="3498980"/>
                <a:ext cx="438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5ADAA8FF-3714-427D-BD6C-3BB303E0EB6B}"/>
                  </a:ext>
                </a:extLst>
              </p:cNvPr>
              <p:cNvCxnSpPr>
                <a:cxnSpLocks/>
              </p:cNvCxnSpPr>
              <p:nvPr/>
            </p:nvCxnSpPr>
            <p:spPr>
              <a:xfrm flipH="1">
                <a:off x="5154422" y="1962734"/>
                <a:ext cx="438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直線接點 17">
              <a:extLst>
                <a:ext uri="{FF2B5EF4-FFF2-40B4-BE49-F238E27FC236}">
                  <a16:creationId xmlns:a16="http://schemas.microsoft.com/office/drawing/2014/main" id="{5F7C90F3-1DF9-4773-9326-1DFD0B94C032}"/>
                </a:ext>
              </a:extLst>
            </p:cNvPr>
            <p:cNvCxnSpPr>
              <a:cxnSpLocks/>
            </p:cNvCxnSpPr>
            <p:nvPr/>
          </p:nvCxnSpPr>
          <p:spPr>
            <a:xfrm flipH="1">
              <a:off x="5586498" y="2728341"/>
              <a:ext cx="188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 name="圖片 20">
            <a:extLst>
              <a:ext uri="{FF2B5EF4-FFF2-40B4-BE49-F238E27FC236}">
                <a16:creationId xmlns:a16="http://schemas.microsoft.com/office/drawing/2014/main" id="{D1EDBC79-2B4E-4603-8FE4-F292919C4DBB}"/>
              </a:ext>
            </a:extLst>
          </p:cNvPr>
          <p:cNvPicPr>
            <a:picLocks noChangeAspect="1"/>
          </p:cNvPicPr>
          <p:nvPr/>
        </p:nvPicPr>
        <p:blipFill rotWithShape="1">
          <a:blip r:embed="rId2">
            <a:clrChange>
              <a:clrFrom>
                <a:srgbClr val="FFFFFF"/>
              </a:clrFrom>
              <a:clrTo>
                <a:srgbClr val="FFFFFF">
                  <a:alpha val="0"/>
                </a:srgbClr>
              </a:clrTo>
            </a:clrChange>
          </a:blip>
          <a:srcRect l="33081" r="-1"/>
          <a:stretch/>
        </p:blipFill>
        <p:spPr>
          <a:xfrm>
            <a:off x="8413266" y="1431731"/>
            <a:ext cx="3538389" cy="2993329"/>
          </a:xfrm>
          <a:prstGeom prst="rect">
            <a:avLst/>
          </a:prstGeom>
        </p:spPr>
      </p:pic>
      <p:grpSp>
        <p:nvGrpSpPr>
          <p:cNvPr id="22" name="群組 21">
            <a:extLst>
              <a:ext uri="{FF2B5EF4-FFF2-40B4-BE49-F238E27FC236}">
                <a16:creationId xmlns:a16="http://schemas.microsoft.com/office/drawing/2014/main" id="{8D559946-4A8B-4549-BDA9-7B66388DFCAE}"/>
              </a:ext>
            </a:extLst>
          </p:cNvPr>
          <p:cNvGrpSpPr/>
          <p:nvPr/>
        </p:nvGrpSpPr>
        <p:grpSpPr>
          <a:xfrm>
            <a:off x="1453309" y="4906672"/>
            <a:ext cx="9285379" cy="1688841"/>
            <a:chOff x="1595534" y="4582804"/>
            <a:chExt cx="9285379" cy="1688841"/>
          </a:xfrm>
        </p:grpSpPr>
        <p:grpSp>
          <p:nvGrpSpPr>
            <p:cNvPr id="23" name="群組 22">
              <a:extLst>
                <a:ext uri="{FF2B5EF4-FFF2-40B4-BE49-F238E27FC236}">
                  <a16:creationId xmlns:a16="http://schemas.microsoft.com/office/drawing/2014/main" id="{2850F750-8B79-4E48-A4DB-C6AFB7E1D98C}"/>
                </a:ext>
              </a:extLst>
            </p:cNvPr>
            <p:cNvGrpSpPr/>
            <p:nvPr/>
          </p:nvGrpSpPr>
          <p:grpSpPr>
            <a:xfrm>
              <a:off x="1922759" y="4828150"/>
              <a:ext cx="8630928" cy="1198149"/>
              <a:chOff x="1500809" y="4634168"/>
              <a:chExt cx="8630928" cy="1198149"/>
            </a:xfrm>
          </p:grpSpPr>
          <p:grpSp>
            <p:nvGrpSpPr>
              <p:cNvPr id="25" name="群組 24">
                <a:extLst>
                  <a:ext uri="{FF2B5EF4-FFF2-40B4-BE49-F238E27FC236}">
                    <a16:creationId xmlns:a16="http://schemas.microsoft.com/office/drawing/2014/main" id="{2C8C39A7-EB7D-4079-BD29-559976BB11AD}"/>
                  </a:ext>
                </a:extLst>
              </p:cNvPr>
              <p:cNvGrpSpPr/>
              <p:nvPr/>
            </p:nvGrpSpPr>
            <p:grpSpPr>
              <a:xfrm>
                <a:off x="1500809" y="4782020"/>
                <a:ext cx="4167882" cy="902445"/>
                <a:chOff x="1500809" y="4894890"/>
                <a:chExt cx="4167882" cy="902445"/>
              </a:xfrm>
            </p:grpSpPr>
            <p:pic>
              <p:nvPicPr>
                <p:cNvPr id="27" name="圖片 26">
                  <a:extLst>
                    <a:ext uri="{FF2B5EF4-FFF2-40B4-BE49-F238E27FC236}">
                      <a16:creationId xmlns:a16="http://schemas.microsoft.com/office/drawing/2014/main" id="{DABD00A6-0595-4F75-808C-494A759932FC}"/>
                    </a:ext>
                  </a:extLst>
                </p:cNvPr>
                <p:cNvPicPr>
                  <a:picLocks noChangeAspect="1"/>
                </p:cNvPicPr>
                <p:nvPr/>
              </p:nvPicPr>
              <p:blipFill rotWithShape="1">
                <a:blip r:embed="rId3"/>
                <a:srcRect l="11633" t="13447" r="11244"/>
                <a:stretch/>
              </p:blipFill>
              <p:spPr>
                <a:xfrm>
                  <a:off x="2951270" y="4894890"/>
                  <a:ext cx="2717421" cy="902445"/>
                </a:xfrm>
                <a:prstGeom prst="rect">
                  <a:avLst/>
                </a:prstGeom>
              </p:spPr>
            </p:pic>
            <p:sp>
              <p:nvSpPr>
                <p:cNvPr id="28" name="文字方塊 27">
                  <a:extLst>
                    <a:ext uri="{FF2B5EF4-FFF2-40B4-BE49-F238E27FC236}">
                      <a16:creationId xmlns:a16="http://schemas.microsoft.com/office/drawing/2014/main" id="{82A01881-5196-4BCE-BB82-7066435E26F6}"/>
                    </a:ext>
                  </a:extLst>
                </p:cNvPr>
                <p:cNvSpPr txBox="1"/>
                <p:nvPr/>
              </p:nvSpPr>
              <p:spPr>
                <a:xfrm>
                  <a:off x="1500809" y="5146058"/>
                  <a:ext cx="1210588" cy="400110"/>
                </a:xfrm>
                <a:prstGeom prst="rect">
                  <a:avLst/>
                </a:prstGeom>
                <a:noFill/>
              </p:spPr>
              <p:txBody>
                <a:bodyPr wrap="none" rtlCol="0">
                  <a:spAutoFit/>
                </a:bodyPr>
                <a:lstStyle/>
                <a:p>
                  <a:r>
                    <a:rPr lang="zh-TW" altLang="en-US" sz="2000" dirty="0"/>
                    <a:t>碰撞時間</a:t>
                  </a:r>
                </a:p>
              </p:txBody>
            </p:sp>
          </p:grpSp>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1AB7B284-7927-41D2-9D91-423B7C06F07C}"/>
                      </a:ext>
                    </a:extLst>
                  </p:cNvPr>
                  <p:cNvSpPr txBox="1"/>
                  <p:nvPr/>
                </p:nvSpPr>
                <p:spPr>
                  <a:xfrm>
                    <a:off x="6226629" y="4634168"/>
                    <a:ext cx="3905108" cy="1198149"/>
                  </a:xfrm>
                  <a:prstGeom prst="rect">
                    <a:avLst/>
                  </a:prstGeom>
                  <a:noFill/>
                </p:spPr>
                <p:txBody>
                  <a:bodyPr wrap="none" lIns="0" tIns="0" rIns="0" bIns="0" rtlCol="0">
                    <a:spAutoFit/>
                  </a:bodyPr>
                  <a:lstStyle/>
                  <a:p>
                    <a:pPr>
                      <a:lnSpc>
                        <a:spcPct val="150000"/>
                      </a:lnSpc>
                    </a:pP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𝑑</m:t>
                            </m:r>
                          </m:e>
                          <m:sub>
                            <m:r>
                              <a:rPr lang="en-US" altLang="zh-TW" b="0" i="1" smtClean="0">
                                <a:latin typeface="Cambria Math" panose="02040503050406030204" pitchFamily="18" charset="0"/>
                              </a:rPr>
                              <m:t>𝐶𝑇</m:t>
                            </m:r>
                          </m:sub>
                        </m:sSub>
                      </m:oMath>
                    </a14:m>
                    <a:r>
                      <a:rPr lang="en-US" altLang="zh-TW" dirty="0"/>
                      <a:t>(t) = </a:t>
                    </a:r>
                    <a:r>
                      <a:rPr lang="zh-TW" altLang="en-US" dirty="0"/>
                      <a:t>本車的前端與前車的後端距離</a:t>
                    </a:r>
                    <a:endParaRPr lang="en-US" altLang="zh-TW" dirty="0"/>
                  </a:p>
                  <a:p>
                    <a:pPr>
                      <a:lnSpc>
                        <a:spcPct val="150000"/>
                      </a:lnSpc>
                    </a:pP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i="1">
                                <a:latin typeface="Cambria Math" panose="02040503050406030204" pitchFamily="18" charset="0"/>
                              </a:rPr>
                              <m:t>𝐶</m:t>
                            </m:r>
                          </m:sub>
                        </m:sSub>
                      </m:oMath>
                    </a14:m>
                    <a:r>
                      <a:rPr lang="en-US" altLang="zh-TW" dirty="0"/>
                      <a:t>(t) =</a:t>
                    </a:r>
                    <a:r>
                      <a:rPr lang="zh-TW" altLang="en-US" dirty="0"/>
                      <a:t> 本車的車速</a:t>
                    </a:r>
                    <a:endParaRPr lang="en-US" altLang="zh-TW" dirty="0"/>
                  </a:p>
                  <a:p>
                    <a:pPr>
                      <a:lnSpc>
                        <a:spcPct val="150000"/>
                      </a:lnSpc>
                    </a:pP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𝑣</m:t>
                            </m:r>
                          </m:e>
                          <m:sub>
                            <m:r>
                              <m:rPr>
                                <m:sty m:val="p"/>
                              </m:rPr>
                              <a:rPr lang="en-US" altLang="zh-TW" i="1" smtClean="0">
                                <a:latin typeface="Cambria Math" panose="02040503050406030204" pitchFamily="18" charset="0"/>
                              </a:rPr>
                              <m:t>T</m:t>
                            </m:r>
                          </m:sub>
                        </m:sSub>
                      </m:oMath>
                    </a14:m>
                    <a:r>
                      <a:rPr lang="en-US" altLang="zh-TW" dirty="0"/>
                      <a:t>(t)</a:t>
                    </a:r>
                    <a:r>
                      <a:rPr lang="zh-TW" altLang="en-US" dirty="0"/>
                      <a:t> </a:t>
                    </a:r>
                    <a:r>
                      <a:rPr lang="en-US" altLang="zh-TW" dirty="0"/>
                      <a:t>=</a:t>
                    </a:r>
                    <a:r>
                      <a:rPr lang="zh-TW" altLang="en-US" dirty="0"/>
                      <a:t> 前車的車速</a:t>
                    </a:r>
                  </a:p>
                </p:txBody>
              </p:sp>
            </mc:Choice>
            <mc:Fallback xmlns="">
              <p:sp>
                <p:nvSpPr>
                  <p:cNvPr id="16" name="文字方塊 15">
                    <a:extLst>
                      <a:ext uri="{FF2B5EF4-FFF2-40B4-BE49-F238E27FC236}">
                        <a16:creationId xmlns:a16="http://schemas.microsoft.com/office/drawing/2014/main" id="{56BF709B-D560-435F-9A71-B3DAEBCA41D0}"/>
                      </a:ext>
                    </a:extLst>
                  </p:cNvPr>
                  <p:cNvSpPr txBox="1">
                    <a:spLocks noRot="1" noChangeAspect="1" noMove="1" noResize="1" noEditPoints="1" noAdjustHandles="1" noChangeArrowheads="1" noChangeShapeType="1" noTextEdit="1"/>
                  </p:cNvSpPr>
                  <p:nvPr/>
                </p:nvSpPr>
                <p:spPr>
                  <a:xfrm>
                    <a:off x="6226629" y="4634168"/>
                    <a:ext cx="3905108" cy="1198149"/>
                  </a:xfrm>
                  <a:prstGeom prst="rect">
                    <a:avLst/>
                  </a:prstGeom>
                  <a:blipFill>
                    <a:blip r:embed="rId5"/>
                    <a:stretch>
                      <a:fillRect l="-2184" r="-3276" b="-11168"/>
                    </a:stretch>
                  </a:blipFill>
                </p:spPr>
                <p:txBody>
                  <a:bodyPr/>
                  <a:lstStyle/>
                  <a:p>
                    <a:r>
                      <a:rPr lang="zh-TW" altLang="en-US">
                        <a:noFill/>
                      </a:rPr>
                      <a:t> </a:t>
                    </a:r>
                  </a:p>
                </p:txBody>
              </p:sp>
            </mc:Fallback>
          </mc:AlternateContent>
        </p:grpSp>
        <p:sp>
          <p:nvSpPr>
            <p:cNvPr id="24" name="矩形: 圓角 23">
              <a:extLst>
                <a:ext uri="{FF2B5EF4-FFF2-40B4-BE49-F238E27FC236}">
                  <a16:creationId xmlns:a16="http://schemas.microsoft.com/office/drawing/2014/main" id="{9CFB4836-D59A-4FB8-AE08-3E999B9E59FE}"/>
                </a:ext>
              </a:extLst>
            </p:cNvPr>
            <p:cNvSpPr/>
            <p:nvPr/>
          </p:nvSpPr>
          <p:spPr>
            <a:xfrm>
              <a:off x="1595534" y="4582804"/>
              <a:ext cx="9285379" cy="1688841"/>
            </a:xfrm>
            <a:prstGeom prst="roundRect">
              <a:avLst>
                <a:gd name="adj" fmla="val 7275"/>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矩形 28">
            <a:extLst>
              <a:ext uri="{FF2B5EF4-FFF2-40B4-BE49-F238E27FC236}">
                <a16:creationId xmlns:a16="http://schemas.microsoft.com/office/drawing/2014/main" id="{44E09A3E-51DA-4A7B-B06D-8B0ADE1BF767}"/>
              </a:ext>
            </a:extLst>
          </p:cNvPr>
          <p:cNvSpPr/>
          <p:nvPr/>
        </p:nvSpPr>
        <p:spPr>
          <a:xfrm>
            <a:off x="5782042" y="2420431"/>
            <a:ext cx="2448382" cy="6158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9C20F6BE-D27D-4E29-AA06-B72B46A01C23}"/>
              </a:ext>
            </a:extLst>
          </p:cNvPr>
          <p:cNvSpPr/>
          <p:nvPr/>
        </p:nvSpPr>
        <p:spPr>
          <a:xfrm>
            <a:off x="5785073" y="3384814"/>
            <a:ext cx="2524341" cy="8858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3506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7722E9F-3410-4F56-AE07-6DFE0368101F}"/>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7</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A050BF26-7C73-4980-8C7F-D0AF480B1531}"/>
              </a:ext>
            </a:extLst>
          </p:cNvPr>
          <p:cNvSpPr txBox="1"/>
          <p:nvPr/>
        </p:nvSpPr>
        <p:spPr>
          <a:xfrm>
            <a:off x="437322" y="401543"/>
            <a:ext cx="2126974" cy="461665"/>
          </a:xfrm>
          <a:prstGeom prst="rect">
            <a:avLst/>
          </a:prstGeom>
          <a:noFill/>
        </p:spPr>
        <p:txBody>
          <a:bodyPr wrap="square" rtlCol="0">
            <a:spAutoFit/>
          </a:bodyPr>
          <a:lstStyle/>
          <a:p>
            <a:r>
              <a:rPr lang="en-US" altLang="zh-TW" sz="2400" b="1" dirty="0"/>
              <a:t>Method</a:t>
            </a:r>
            <a:endParaRPr lang="zh-TW" altLang="en-US" sz="2400" b="1" dirty="0"/>
          </a:p>
        </p:txBody>
      </p:sp>
      <p:sp>
        <p:nvSpPr>
          <p:cNvPr id="4" name="文字方塊 3">
            <a:extLst>
              <a:ext uri="{FF2B5EF4-FFF2-40B4-BE49-F238E27FC236}">
                <a16:creationId xmlns:a16="http://schemas.microsoft.com/office/drawing/2014/main" id="{B30696D3-3AA9-AD87-D23D-90C21A9DB0B8}"/>
              </a:ext>
            </a:extLst>
          </p:cNvPr>
          <p:cNvSpPr txBox="1"/>
          <p:nvPr/>
        </p:nvSpPr>
        <p:spPr>
          <a:xfrm>
            <a:off x="2010298" y="401542"/>
            <a:ext cx="1107996" cy="461665"/>
          </a:xfrm>
          <a:prstGeom prst="rect">
            <a:avLst/>
          </a:prstGeom>
          <a:noFill/>
        </p:spPr>
        <p:txBody>
          <a:bodyPr wrap="none" rtlCol="0">
            <a:spAutoFit/>
          </a:bodyPr>
          <a:lstStyle/>
          <a:p>
            <a:r>
              <a:rPr lang="zh-TW" altLang="en-US" sz="2400" b="1" dirty="0">
                <a:solidFill>
                  <a:schemeClr val="tx1">
                    <a:lumMod val="75000"/>
                    <a:lumOff val="25000"/>
                  </a:schemeClr>
                </a:solidFill>
              </a:rPr>
              <a:t>依變項</a:t>
            </a:r>
          </a:p>
        </p:txBody>
      </p:sp>
      <p:sp>
        <p:nvSpPr>
          <p:cNvPr id="6" name="文字方塊 5">
            <a:extLst>
              <a:ext uri="{FF2B5EF4-FFF2-40B4-BE49-F238E27FC236}">
                <a16:creationId xmlns:a16="http://schemas.microsoft.com/office/drawing/2014/main" id="{2072334A-4C05-9AE9-F1A3-64C195E77243}"/>
              </a:ext>
            </a:extLst>
          </p:cNvPr>
          <p:cNvSpPr txBox="1"/>
          <p:nvPr/>
        </p:nvSpPr>
        <p:spPr>
          <a:xfrm>
            <a:off x="521294" y="1374790"/>
            <a:ext cx="9434469" cy="188526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dirty="0">
                <a:latin typeface="+mn-ea"/>
              </a:rPr>
              <a:t>效用性</a:t>
            </a:r>
            <a:endParaRPr lang="en-US" altLang="zh-TW" sz="2000" dirty="0">
              <a:latin typeface="+mn-ea"/>
            </a:endParaRPr>
          </a:p>
          <a:p>
            <a:pPr marL="342900" indent="-342900">
              <a:lnSpc>
                <a:spcPct val="150000"/>
              </a:lnSpc>
              <a:buFont typeface="Arial" panose="020B0604020202020204" pitchFamily="34" charset="0"/>
              <a:buChar char="•"/>
            </a:pPr>
            <a:r>
              <a:rPr lang="zh-TW" altLang="en-US" sz="2000" dirty="0">
                <a:latin typeface="+mn-ea"/>
              </a:rPr>
              <a:t>駕駛性能 </a:t>
            </a:r>
            <a:r>
              <a:rPr lang="en-US" altLang="zh-TW" sz="2000" dirty="0">
                <a:latin typeface="+mn-ea"/>
              </a:rPr>
              <a:t>(TTC</a:t>
            </a:r>
            <a:r>
              <a:rPr lang="zh-TW" altLang="en-US" sz="2000" dirty="0">
                <a:latin typeface="+mn-ea"/>
              </a:rPr>
              <a:t>、車道偏離標準差</a:t>
            </a:r>
            <a:r>
              <a:rPr lang="en-US" altLang="zh-TW" sz="2000" dirty="0">
                <a:latin typeface="+mn-ea"/>
              </a:rPr>
              <a:t>(SDLD))</a:t>
            </a:r>
          </a:p>
          <a:p>
            <a:pPr marL="342900" indent="-342900">
              <a:lnSpc>
                <a:spcPct val="150000"/>
              </a:lnSpc>
              <a:buFont typeface="Arial" panose="020B0604020202020204" pitchFamily="34" charset="0"/>
              <a:buChar char="•"/>
            </a:pPr>
            <a:r>
              <a:rPr lang="zh-TW" altLang="en-US" sz="2000" dirty="0">
                <a:latin typeface="+mn-ea"/>
              </a:rPr>
              <a:t>視覺工作量 </a:t>
            </a:r>
            <a:r>
              <a:rPr lang="en-US" altLang="zh-TW" sz="2000" dirty="0">
                <a:latin typeface="+mn-ea"/>
              </a:rPr>
              <a:t>(</a:t>
            </a:r>
            <a:r>
              <a:rPr lang="zh-TW" altLang="en-US" sz="2000" dirty="0">
                <a:latin typeface="+mn-ea"/>
              </a:rPr>
              <a:t>持續注視時間 </a:t>
            </a:r>
            <a:r>
              <a:rPr lang="en-US" altLang="zh-TW" sz="2000" dirty="0">
                <a:latin typeface="+mn-ea"/>
              </a:rPr>
              <a:t>(OFD))</a:t>
            </a:r>
          </a:p>
          <a:p>
            <a:pPr marL="342900" indent="-342900">
              <a:lnSpc>
                <a:spcPct val="150000"/>
              </a:lnSpc>
              <a:buFont typeface="Arial" panose="020B0604020202020204" pitchFamily="34" charset="0"/>
              <a:buChar char="•"/>
            </a:pPr>
            <a:r>
              <a:rPr lang="zh-TW" altLang="en-US" sz="2000" dirty="0">
                <a:latin typeface="+mn-ea"/>
              </a:rPr>
              <a:t>主觀評價 </a:t>
            </a:r>
            <a:r>
              <a:rPr lang="en-US" altLang="zh-TW" sz="2000" dirty="0">
                <a:latin typeface="+mn-ea"/>
              </a:rPr>
              <a:t>(</a:t>
            </a:r>
            <a:r>
              <a:rPr lang="zh-TW" altLang="en-US" sz="2000" dirty="0">
                <a:latin typeface="+mn-ea"/>
              </a:rPr>
              <a:t>效用、信任、訊息清晰度、易於察覺、使用體驗</a:t>
            </a:r>
            <a:r>
              <a:rPr lang="en-US" altLang="zh-TW" sz="2000" dirty="0">
                <a:latin typeface="+mn-ea"/>
              </a:rPr>
              <a:t>)</a:t>
            </a:r>
            <a:endParaRPr lang="zh-TW" altLang="en-US" sz="2000" dirty="0">
              <a:latin typeface="+mn-ea"/>
            </a:endParaRPr>
          </a:p>
        </p:txBody>
      </p:sp>
    </p:spTree>
    <p:extLst>
      <p:ext uri="{BB962C8B-B14F-4D97-AF65-F5344CB8AC3E}">
        <p14:creationId xmlns:p14="http://schemas.microsoft.com/office/powerpoint/2010/main" val="170549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7722E9F-3410-4F56-AE07-6DFE0368101F}"/>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8</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A050BF26-7C73-4980-8C7F-D0AF480B1531}"/>
              </a:ext>
            </a:extLst>
          </p:cNvPr>
          <p:cNvSpPr txBox="1"/>
          <p:nvPr/>
        </p:nvSpPr>
        <p:spPr>
          <a:xfrm>
            <a:off x="437322" y="401543"/>
            <a:ext cx="2126974" cy="461665"/>
          </a:xfrm>
          <a:prstGeom prst="rect">
            <a:avLst/>
          </a:prstGeom>
          <a:noFill/>
        </p:spPr>
        <p:txBody>
          <a:bodyPr wrap="square" rtlCol="0">
            <a:spAutoFit/>
          </a:bodyPr>
          <a:lstStyle/>
          <a:p>
            <a:r>
              <a:rPr lang="en-US" altLang="zh-TW" sz="2400" b="1" dirty="0"/>
              <a:t>Method</a:t>
            </a:r>
            <a:endParaRPr lang="zh-TW" altLang="en-US" sz="2400" b="1" dirty="0"/>
          </a:p>
        </p:txBody>
      </p:sp>
      <p:sp>
        <p:nvSpPr>
          <p:cNvPr id="4" name="文字方塊 3">
            <a:extLst>
              <a:ext uri="{FF2B5EF4-FFF2-40B4-BE49-F238E27FC236}">
                <a16:creationId xmlns:a16="http://schemas.microsoft.com/office/drawing/2014/main" id="{B30696D3-3AA9-AD87-D23D-90C21A9DB0B8}"/>
              </a:ext>
            </a:extLst>
          </p:cNvPr>
          <p:cNvSpPr txBox="1"/>
          <p:nvPr/>
        </p:nvSpPr>
        <p:spPr>
          <a:xfrm>
            <a:off x="2010298" y="401542"/>
            <a:ext cx="2802370" cy="461665"/>
          </a:xfrm>
          <a:prstGeom prst="rect">
            <a:avLst/>
          </a:prstGeom>
          <a:noFill/>
        </p:spPr>
        <p:txBody>
          <a:bodyPr wrap="none" rtlCol="0">
            <a:spAutoFit/>
          </a:bodyPr>
          <a:lstStyle/>
          <a:p>
            <a:r>
              <a:rPr lang="zh-TW" altLang="en-US" sz="2400" b="1" dirty="0">
                <a:solidFill>
                  <a:schemeClr val="tx1">
                    <a:lumMod val="75000"/>
                    <a:lumOff val="25000"/>
                  </a:schemeClr>
                </a:solidFill>
              </a:rPr>
              <a:t>受測者 </a:t>
            </a:r>
            <a:r>
              <a:rPr lang="en-US" altLang="zh-TW" sz="2400" b="1" dirty="0">
                <a:solidFill>
                  <a:schemeClr val="tx1">
                    <a:lumMod val="75000"/>
                    <a:lumOff val="25000"/>
                  </a:schemeClr>
                </a:solidFill>
              </a:rPr>
              <a:t>&amp;</a:t>
            </a:r>
            <a:r>
              <a:rPr lang="zh-TW" altLang="en-US" sz="2400" b="1" dirty="0">
                <a:solidFill>
                  <a:schemeClr val="tx1">
                    <a:lumMod val="75000"/>
                    <a:lumOff val="25000"/>
                  </a:schemeClr>
                </a:solidFill>
              </a:rPr>
              <a:t> 實驗流程</a:t>
            </a:r>
          </a:p>
        </p:txBody>
      </p:sp>
      <p:sp>
        <p:nvSpPr>
          <p:cNvPr id="6" name="文字方塊 5">
            <a:extLst>
              <a:ext uri="{FF2B5EF4-FFF2-40B4-BE49-F238E27FC236}">
                <a16:creationId xmlns:a16="http://schemas.microsoft.com/office/drawing/2014/main" id="{2072334A-4C05-9AE9-F1A3-64C195E77243}"/>
              </a:ext>
            </a:extLst>
          </p:cNvPr>
          <p:cNvSpPr txBox="1"/>
          <p:nvPr/>
        </p:nvSpPr>
        <p:spPr>
          <a:xfrm>
            <a:off x="558616" y="1150855"/>
            <a:ext cx="9434469" cy="1885260"/>
          </a:xfrm>
          <a:prstGeom prst="rect">
            <a:avLst/>
          </a:prstGeom>
          <a:noFill/>
        </p:spPr>
        <p:txBody>
          <a:bodyPr wrap="square">
            <a:spAutoFit/>
          </a:bodyPr>
          <a:lstStyle/>
          <a:p>
            <a:pPr>
              <a:lnSpc>
                <a:spcPct val="150000"/>
              </a:lnSpc>
            </a:pPr>
            <a:r>
              <a:rPr lang="zh-TW" altLang="en-US" sz="2000" b="1" dirty="0">
                <a:latin typeface="+mn-ea"/>
              </a:rPr>
              <a:t>總共有</a:t>
            </a:r>
            <a:r>
              <a:rPr lang="en-US" altLang="zh-TW" sz="2000" b="1" dirty="0">
                <a:latin typeface="+mn-ea"/>
              </a:rPr>
              <a:t>30</a:t>
            </a:r>
            <a:r>
              <a:rPr lang="zh-TW" altLang="en-US" sz="2000" b="1" dirty="0">
                <a:latin typeface="+mn-ea"/>
              </a:rPr>
              <a:t>位受測者</a:t>
            </a:r>
            <a:endParaRPr lang="en-US" altLang="zh-TW" sz="2000" b="1" dirty="0">
              <a:latin typeface="+mn-ea"/>
            </a:endParaRPr>
          </a:p>
          <a:p>
            <a:pPr marL="342900" indent="11113">
              <a:lnSpc>
                <a:spcPct val="150000"/>
              </a:lnSpc>
              <a:buFont typeface="Wingdings" panose="05000000000000000000" pitchFamily="2" charset="2"/>
              <a:buChar char="Ø"/>
            </a:pPr>
            <a:r>
              <a:rPr lang="en-US" altLang="zh-TW" sz="2000" dirty="0">
                <a:latin typeface="+mn-ea"/>
              </a:rPr>
              <a:t>15</a:t>
            </a:r>
            <a:r>
              <a:rPr lang="zh-TW" altLang="en-US" sz="2000" dirty="0">
                <a:latin typeface="+mn-ea"/>
              </a:rPr>
              <a:t>位男性、</a:t>
            </a:r>
            <a:r>
              <a:rPr lang="en-US" altLang="zh-TW" sz="2000" dirty="0">
                <a:latin typeface="+mn-ea"/>
              </a:rPr>
              <a:t>15</a:t>
            </a:r>
            <a:r>
              <a:rPr lang="zh-TW" altLang="en-US" sz="2000" dirty="0">
                <a:latin typeface="+mn-ea"/>
              </a:rPr>
              <a:t>位女性</a:t>
            </a:r>
            <a:endParaRPr lang="en-US" altLang="zh-TW" sz="2000" dirty="0">
              <a:latin typeface="+mn-ea"/>
            </a:endParaRPr>
          </a:p>
          <a:p>
            <a:pPr marL="342900" indent="11113">
              <a:lnSpc>
                <a:spcPct val="150000"/>
              </a:lnSpc>
              <a:buFont typeface="Wingdings" panose="05000000000000000000" pitchFamily="2" charset="2"/>
              <a:buChar char="Ø"/>
            </a:pPr>
            <a:r>
              <a:rPr lang="zh-TW" altLang="en-US" sz="2000" dirty="0">
                <a:latin typeface="+mn-ea"/>
              </a:rPr>
              <a:t>年齡介於</a:t>
            </a:r>
            <a:r>
              <a:rPr lang="en-US" altLang="zh-TW" sz="2000" dirty="0">
                <a:latin typeface="+mn-ea"/>
              </a:rPr>
              <a:t>21-31</a:t>
            </a:r>
            <a:r>
              <a:rPr lang="zh-TW" altLang="en-US" sz="2000" dirty="0">
                <a:latin typeface="+mn-ea"/>
              </a:rPr>
              <a:t>歲 </a:t>
            </a:r>
            <a:r>
              <a:rPr lang="en-US" altLang="zh-TW" sz="2000" dirty="0">
                <a:latin typeface="+mn-ea"/>
              </a:rPr>
              <a:t>(</a:t>
            </a:r>
            <a:r>
              <a:rPr lang="zh-TW" altLang="en-US" sz="2000" dirty="0">
                <a:latin typeface="+mn-ea"/>
              </a:rPr>
              <a:t>平均年齡</a:t>
            </a:r>
            <a:r>
              <a:rPr lang="en-US" altLang="zh-TW" sz="2000" dirty="0">
                <a:latin typeface="+mn-ea"/>
              </a:rPr>
              <a:t>25.5</a:t>
            </a:r>
            <a:r>
              <a:rPr lang="zh-TW" altLang="en-US" sz="2000" dirty="0">
                <a:latin typeface="+mn-ea"/>
              </a:rPr>
              <a:t>歲；</a:t>
            </a:r>
            <a:r>
              <a:rPr lang="en-US" altLang="zh-TW" sz="2000" dirty="0">
                <a:latin typeface="+mn-ea"/>
              </a:rPr>
              <a:t>SD=1.9)</a:t>
            </a:r>
          </a:p>
          <a:p>
            <a:pPr marL="342900" indent="11113">
              <a:lnSpc>
                <a:spcPct val="150000"/>
              </a:lnSpc>
              <a:buFont typeface="Wingdings" panose="05000000000000000000" pitchFamily="2" charset="2"/>
              <a:buChar char="Ø"/>
            </a:pPr>
            <a:r>
              <a:rPr lang="zh-TW" altLang="en-US" sz="2000" dirty="0">
                <a:latin typeface="+mn-ea"/>
              </a:rPr>
              <a:t>每位受測者至少有</a:t>
            </a:r>
            <a:r>
              <a:rPr lang="en-US" altLang="zh-TW" sz="2000" dirty="0">
                <a:latin typeface="+mn-ea"/>
              </a:rPr>
              <a:t>2</a:t>
            </a:r>
            <a:r>
              <a:rPr lang="zh-TW" altLang="en-US" sz="2000" dirty="0">
                <a:latin typeface="+mn-ea"/>
              </a:rPr>
              <a:t>年的駕駛經驗且每週至少開</a:t>
            </a:r>
            <a:r>
              <a:rPr lang="en-US" altLang="zh-TW" sz="2000" dirty="0">
                <a:latin typeface="+mn-ea"/>
              </a:rPr>
              <a:t>3</a:t>
            </a:r>
            <a:r>
              <a:rPr lang="zh-TW" altLang="en-US" sz="2000" dirty="0">
                <a:latin typeface="+mn-ea"/>
              </a:rPr>
              <a:t>次</a:t>
            </a:r>
            <a:endParaRPr lang="en-US" altLang="zh-TW" sz="2000" dirty="0">
              <a:latin typeface="+mn-ea"/>
            </a:endParaRPr>
          </a:p>
        </p:txBody>
      </p:sp>
      <p:sp>
        <p:nvSpPr>
          <p:cNvPr id="7" name="文字方塊 6">
            <a:extLst>
              <a:ext uri="{FF2B5EF4-FFF2-40B4-BE49-F238E27FC236}">
                <a16:creationId xmlns:a16="http://schemas.microsoft.com/office/drawing/2014/main" id="{BB85B2BC-B589-4F00-91F2-FB01673DB4DB}"/>
              </a:ext>
            </a:extLst>
          </p:cNvPr>
          <p:cNvSpPr txBox="1"/>
          <p:nvPr/>
        </p:nvSpPr>
        <p:spPr>
          <a:xfrm>
            <a:off x="437322" y="3401007"/>
            <a:ext cx="11225948" cy="327025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000" dirty="0">
                <a:latin typeface="+mn-ea"/>
              </a:rPr>
              <a:t>先向受測者說明實驗並簽屬受測者同意書</a:t>
            </a:r>
            <a:endParaRPr lang="en-US" altLang="zh-TW" sz="2000" dirty="0">
              <a:latin typeface="+mn-ea"/>
            </a:endParaRPr>
          </a:p>
          <a:p>
            <a:pPr marL="342900" indent="-342900" algn="just">
              <a:lnSpc>
                <a:spcPct val="150000"/>
              </a:lnSpc>
              <a:buFont typeface="Arial" panose="020B0604020202020204" pitchFamily="34" charset="0"/>
              <a:buChar char="•"/>
            </a:pPr>
            <a:r>
              <a:rPr lang="zh-TW" altLang="en-US" sz="2000" dirty="0">
                <a:latin typeface="+mn-ea"/>
              </a:rPr>
              <a:t>讓受測者練習並熟悉模擬器，受測者與前車的</a:t>
            </a:r>
            <a:r>
              <a:rPr lang="en-US" altLang="zh-TW" sz="2000" dirty="0">
                <a:latin typeface="+mn-ea"/>
              </a:rPr>
              <a:t>TTC</a:t>
            </a:r>
            <a:r>
              <a:rPr lang="zh-TW" altLang="en-US" sz="2000" dirty="0">
                <a:latin typeface="+mn-ea"/>
              </a:rPr>
              <a:t>需小於</a:t>
            </a:r>
            <a:r>
              <a:rPr lang="en-US" altLang="zh-TW" sz="2000" dirty="0">
                <a:latin typeface="+mn-ea"/>
              </a:rPr>
              <a:t>8</a:t>
            </a:r>
            <a:r>
              <a:rPr lang="zh-TW" altLang="en-US" sz="2000" dirty="0">
                <a:latin typeface="+mn-ea"/>
              </a:rPr>
              <a:t>秒。當前車通過觸發點時，車速會減速到</a:t>
            </a:r>
            <a:r>
              <a:rPr lang="en-US" altLang="zh-TW" sz="2000" dirty="0">
                <a:latin typeface="+mn-ea"/>
              </a:rPr>
              <a:t>20km/h</a:t>
            </a:r>
            <a:r>
              <a:rPr lang="zh-TW" altLang="en-US" sz="2000" dirty="0">
                <a:latin typeface="+mn-ea"/>
              </a:rPr>
              <a:t>，減速度為</a:t>
            </a:r>
            <a:r>
              <a:rPr lang="en-US" altLang="zh-TW" sz="2000" dirty="0">
                <a:latin typeface="+mn-ea"/>
              </a:rPr>
              <a:t>7m/s²</a:t>
            </a:r>
            <a:r>
              <a:rPr lang="zh-TW" altLang="en-US" sz="2000" dirty="0">
                <a:latin typeface="+mn-ea"/>
              </a:rPr>
              <a:t>，受測者須立即反應避免碰撞。當前車通過下一個觸發點後才會恢復到正常的車速</a:t>
            </a:r>
            <a:endParaRPr lang="en-US" altLang="zh-TW" sz="2000" dirty="0">
              <a:latin typeface="+mn-ea"/>
            </a:endParaRPr>
          </a:p>
          <a:p>
            <a:pPr marL="342900" indent="-342900" algn="just">
              <a:lnSpc>
                <a:spcPct val="150000"/>
              </a:lnSpc>
              <a:buFont typeface="Arial" panose="020B0604020202020204" pitchFamily="34" charset="0"/>
              <a:buChar char="•"/>
            </a:pPr>
            <a:r>
              <a:rPr lang="zh-TW" altLang="en-US" sz="2000" dirty="0">
                <a:latin typeface="+mn-ea"/>
              </a:rPr>
              <a:t>接著開始進行實驗，受測者須進行</a:t>
            </a:r>
            <a:r>
              <a:rPr lang="en-US" altLang="zh-TW" sz="2000" dirty="0">
                <a:latin typeface="+mn-ea"/>
              </a:rPr>
              <a:t>7</a:t>
            </a:r>
            <a:r>
              <a:rPr lang="zh-TW" altLang="en-US" sz="2000" dirty="0">
                <a:latin typeface="+mn-ea"/>
              </a:rPr>
              <a:t>次的實驗 </a:t>
            </a:r>
            <a:r>
              <a:rPr lang="en-US" altLang="zh-TW" sz="2000" dirty="0">
                <a:latin typeface="+mn-ea"/>
              </a:rPr>
              <a:t>(1</a:t>
            </a:r>
            <a:r>
              <a:rPr lang="zh-TW" altLang="en-US" sz="2000" dirty="0">
                <a:latin typeface="+mn-ea"/>
              </a:rPr>
              <a:t>種基線、</a:t>
            </a:r>
            <a:r>
              <a:rPr lang="en-US" altLang="zh-TW" sz="2000" dirty="0">
                <a:latin typeface="+mn-ea"/>
              </a:rPr>
              <a:t>5</a:t>
            </a:r>
            <a:r>
              <a:rPr lang="zh-TW" altLang="en-US" sz="2000" dirty="0">
                <a:latin typeface="+mn-ea"/>
              </a:rPr>
              <a:t>種警告模式、</a:t>
            </a:r>
            <a:r>
              <a:rPr lang="en-US" altLang="zh-TW" sz="2000" dirty="0">
                <a:latin typeface="+mn-ea"/>
              </a:rPr>
              <a:t>1</a:t>
            </a:r>
            <a:r>
              <a:rPr lang="zh-TW" altLang="en-US" sz="2000" dirty="0">
                <a:latin typeface="+mn-ea"/>
              </a:rPr>
              <a:t>種多階段警告</a:t>
            </a:r>
            <a:r>
              <a:rPr lang="en-US" altLang="zh-TW" sz="2000" dirty="0">
                <a:latin typeface="+mn-ea"/>
              </a:rPr>
              <a:t>)</a:t>
            </a:r>
          </a:p>
          <a:p>
            <a:pPr marL="342900" indent="-342900" algn="just">
              <a:lnSpc>
                <a:spcPct val="150000"/>
              </a:lnSpc>
              <a:buFont typeface="Arial" panose="020B0604020202020204" pitchFamily="34" charset="0"/>
              <a:buChar char="•"/>
            </a:pPr>
            <a:r>
              <a:rPr lang="zh-TW" altLang="en-US" sz="2000" dirty="0">
                <a:latin typeface="+mn-ea"/>
              </a:rPr>
              <a:t>除了基線，每次實驗順序為隨機排列</a:t>
            </a:r>
            <a:endParaRPr lang="en-US" altLang="zh-TW" sz="2000" dirty="0">
              <a:latin typeface="+mn-ea"/>
            </a:endParaRPr>
          </a:p>
          <a:p>
            <a:pPr marL="342900" indent="-342900" algn="just">
              <a:lnSpc>
                <a:spcPct val="150000"/>
              </a:lnSpc>
              <a:buFont typeface="Arial" panose="020B0604020202020204" pitchFamily="34" charset="0"/>
              <a:buChar char="•"/>
            </a:pPr>
            <a:r>
              <a:rPr lang="zh-TW" altLang="en-US" sz="2000" dirty="0">
                <a:latin typeface="+mn-ea"/>
              </a:rPr>
              <a:t>每次實驗結束都要填寫主觀評價問卷</a:t>
            </a:r>
            <a:endParaRPr lang="en-US" altLang="zh-TW" sz="2000" dirty="0">
              <a:latin typeface="+mn-ea"/>
            </a:endParaRPr>
          </a:p>
        </p:txBody>
      </p:sp>
    </p:spTree>
    <p:extLst>
      <p:ext uri="{BB962C8B-B14F-4D97-AF65-F5344CB8AC3E}">
        <p14:creationId xmlns:p14="http://schemas.microsoft.com/office/powerpoint/2010/main" val="3442041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7722E9F-3410-4F56-AE07-6DFE0368101F}"/>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9</a:t>
            </a:fld>
            <a:endParaRPr lang="ko-KR" altLang="en-US" dirty="0">
              <a:solidFill>
                <a:prstClr val="black">
                  <a:tint val="75000"/>
                </a:prstClr>
              </a:solidFill>
            </a:endParaRPr>
          </a:p>
        </p:txBody>
      </p:sp>
      <p:sp>
        <p:nvSpPr>
          <p:cNvPr id="3" name="文字方塊 2">
            <a:extLst>
              <a:ext uri="{FF2B5EF4-FFF2-40B4-BE49-F238E27FC236}">
                <a16:creationId xmlns:a16="http://schemas.microsoft.com/office/drawing/2014/main" id="{A050BF26-7C73-4980-8C7F-D0AF480B1531}"/>
              </a:ext>
            </a:extLst>
          </p:cNvPr>
          <p:cNvSpPr txBox="1"/>
          <p:nvPr/>
        </p:nvSpPr>
        <p:spPr>
          <a:xfrm>
            <a:off x="437322" y="401543"/>
            <a:ext cx="2126974" cy="461665"/>
          </a:xfrm>
          <a:prstGeom prst="rect">
            <a:avLst/>
          </a:prstGeom>
          <a:noFill/>
        </p:spPr>
        <p:txBody>
          <a:bodyPr wrap="square" rtlCol="0">
            <a:spAutoFit/>
          </a:bodyPr>
          <a:lstStyle/>
          <a:p>
            <a:r>
              <a:rPr lang="en-US" altLang="zh-TW" sz="2400" b="1" dirty="0"/>
              <a:t>Result</a:t>
            </a:r>
            <a:endParaRPr lang="zh-TW" altLang="en-US" sz="2400" b="1" dirty="0"/>
          </a:p>
        </p:txBody>
      </p:sp>
      <p:sp>
        <p:nvSpPr>
          <p:cNvPr id="4" name="文字方塊 3">
            <a:extLst>
              <a:ext uri="{FF2B5EF4-FFF2-40B4-BE49-F238E27FC236}">
                <a16:creationId xmlns:a16="http://schemas.microsoft.com/office/drawing/2014/main" id="{47DFDBFE-8E46-408F-9967-71548C64E454}"/>
              </a:ext>
            </a:extLst>
          </p:cNvPr>
          <p:cNvSpPr txBox="1"/>
          <p:nvPr/>
        </p:nvSpPr>
        <p:spPr>
          <a:xfrm>
            <a:off x="2010298" y="401542"/>
            <a:ext cx="1107996" cy="461665"/>
          </a:xfrm>
          <a:prstGeom prst="rect">
            <a:avLst/>
          </a:prstGeom>
          <a:noFill/>
        </p:spPr>
        <p:txBody>
          <a:bodyPr wrap="none" rtlCol="0">
            <a:spAutoFit/>
          </a:bodyPr>
          <a:lstStyle/>
          <a:p>
            <a:r>
              <a:rPr lang="zh-TW" altLang="en-US" sz="2400" b="1" dirty="0">
                <a:solidFill>
                  <a:schemeClr val="tx1">
                    <a:lumMod val="75000"/>
                    <a:lumOff val="25000"/>
                  </a:schemeClr>
                </a:solidFill>
              </a:rPr>
              <a:t>效用性</a:t>
            </a:r>
          </a:p>
        </p:txBody>
      </p:sp>
      <p:grpSp>
        <p:nvGrpSpPr>
          <p:cNvPr id="9" name="群組 8">
            <a:extLst>
              <a:ext uri="{FF2B5EF4-FFF2-40B4-BE49-F238E27FC236}">
                <a16:creationId xmlns:a16="http://schemas.microsoft.com/office/drawing/2014/main" id="{7BE76E53-2DDF-4C8A-8DFE-681E3DBE90F0}"/>
              </a:ext>
            </a:extLst>
          </p:cNvPr>
          <p:cNvGrpSpPr/>
          <p:nvPr/>
        </p:nvGrpSpPr>
        <p:grpSpPr>
          <a:xfrm>
            <a:off x="281313" y="863207"/>
            <a:ext cx="11629375" cy="2881985"/>
            <a:chOff x="295147" y="863207"/>
            <a:chExt cx="11629375" cy="2881985"/>
          </a:xfrm>
        </p:grpSpPr>
        <p:pic>
          <p:nvPicPr>
            <p:cNvPr id="5" name="圖片 4">
              <a:extLst>
                <a:ext uri="{FF2B5EF4-FFF2-40B4-BE49-F238E27FC236}">
                  <a16:creationId xmlns:a16="http://schemas.microsoft.com/office/drawing/2014/main" id="{6DFB1BDE-41C4-443A-85C0-93B61FF748C9}"/>
                </a:ext>
              </a:extLst>
            </p:cNvPr>
            <p:cNvPicPr>
              <a:picLocks noChangeAspect="1"/>
            </p:cNvPicPr>
            <p:nvPr/>
          </p:nvPicPr>
          <p:blipFill rotWithShape="1">
            <a:blip r:embed="rId2"/>
            <a:srcRect l="1798" r="2698"/>
            <a:stretch/>
          </p:blipFill>
          <p:spPr>
            <a:xfrm>
              <a:off x="295147" y="1156824"/>
              <a:ext cx="5816082" cy="2294745"/>
            </a:xfrm>
            <a:prstGeom prst="rect">
              <a:avLst/>
            </a:prstGeom>
          </p:spPr>
        </p:pic>
        <p:pic>
          <p:nvPicPr>
            <p:cNvPr id="6" name="圖片 5">
              <a:extLst>
                <a:ext uri="{FF2B5EF4-FFF2-40B4-BE49-F238E27FC236}">
                  <a16:creationId xmlns:a16="http://schemas.microsoft.com/office/drawing/2014/main" id="{6F6D903E-E4BD-4321-A683-81E58A13DDD4}"/>
                </a:ext>
              </a:extLst>
            </p:cNvPr>
            <p:cNvPicPr>
              <a:picLocks noChangeAspect="1"/>
            </p:cNvPicPr>
            <p:nvPr/>
          </p:nvPicPr>
          <p:blipFill>
            <a:blip r:embed="rId3"/>
            <a:stretch>
              <a:fillRect/>
            </a:stretch>
          </p:blipFill>
          <p:spPr>
            <a:xfrm>
              <a:off x="6308828" y="863207"/>
              <a:ext cx="4293212" cy="2881985"/>
            </a:xfrm>
            <a:prstGeom prst="rect">
              <a:avLst/>
            </a:prstGeom>
          </p:spPr>
        </p:pic>
        <p:sp>
          <p:nvSpPr>
            <p:cNvPr id="8" name="矩形 7">
              <a:extLst>
                <a:ext uri="{FF2B5EF4-FFF2-40B4-BE49-F238E27FC236}">
                  <a16:creationId xmlns:a16="http://schemas.microsoft.com/office/drawing/2014/main" id="{63EBC25E-BA37-4B28-8D05-54DFC00429AF}"/>
                </a:ext>
              </a:extLst>
            </p:cNvPr>
            <p:cNvSpPr/>
            <p:nvPr/>
          </p:nvSpPr>
          <p:spPr>
            <a:xfrm>
              <a:off x="10674281" y="1307354"/>
              <a:ext cx="1250241" cy="1993687"/>
            </a:xfrm>
            <a:prstGeom prst="rect">
              <a:avLst/>
            </a:prstGeom>
            <a:noFill/>
          </p:spPr>
          <p:txBody>
            <a:bodyPr wrap="square">
              <a:spAutoFit/>
            </a:bodyPr>
            <a:lstStyle/>
            <a:p>
              <a:pPr>
                <a:lnSpc>
                  <a:spcPct val="150000"/>
                </a:lnSpc>
              </a:pPr>
              <a:r>
                <a:rPr lang="en-US" altLang="zh-TW" sz="1400" dirty="0"/>
                <a:t>V</a:t>
              </a:r>
              <a:r>
                <a:rPr lang="zh-TW" altLang="en-US" sz="1400" dirty="0"/>
                <a:t>：座椅振動</a:t>
              </a:r>
              <a:endParaRPr lang="en-US" altLang="zh-TW" sz="1400" dirty="0"/>
            </a:p>
            <a:p>
              <a:pPr>
                <a:lnSpc>
                  <a:spcPct val="150000"/>
                </a:lnSpc>
              </a:pPr>
              <a:r>
                <a:rPr lang="en-US" altLang="zh-TW" sz="1400" dirty="0"/>
                <a:t>M</a:t>
              </a:r>
              <a:r>
                <a:rPr lang="zh-TW" altLang="en-US" sz="1400" dirty="0"/>
                <a:t>：多模式</a:t>
              </a:r>
              <a:endParaRPr lang="en-US" altLang="zh-TW" sz="1400" dirty="0"/>
            </a:p>
            <a:p>
              <a:pPr>
                <a:lnSpc>
                  <a:spcPct val="150000"/>
                </a:lnSpc>
              </a:pPr>
              <a:r>
                <a:rPr lang="en-US" altLang="zh-TW" sz="1400" dirty="0"/>
                <a:t>H</a:t>
              </a:r>
              <a:r>
                <a:rPr lang="zh-TW" altLang="en-US" sz="1400" dirty="0"/>
                <a:t>：</a:t>
              </a:r>
              <a:r>
                <a:rPr lang="en-US" altLang="zh-TW" sz="1400" dirty="0"/>
                <a:t>HUD</a:t>
              </a:r>
            </a:p>
            <a:p>
              <a:pPr>
                <a:lnSpc>
                  <a:spcPct val="150000"/>
                </a:lnSpc>
              </a:pPr>
              <a:r>
                <a:rPr lang="en-US" altLang="zh-TW" sz="1400" dirty="0"/>
                <a:t>N</a:t>
              </a:r>
              <a:r>
                <a:rPr lang="zh-TW" altLang="en-US" sz="1400" dirty="0"/>
                <a:t>：基線</a:t>
              </a:r>
              <a:endParaRPr lang="en-US" altLang="zh-TW" sz="1400" dirty="0"/>
            </a:p>
            <a:p>
              <a:pPr>
                <a:lnSpc>
                  <a:spcPct val="150000"/>
                </a:lnSpc>
              </a:pPr>
              <a:r>
                <a:rPr lang="en-US" altLang="zh-TW" sz="1400" dirty="0"/>
                <a:t>D</a:t>
              </a:r>
              <a:r>
                <a:rPr lang="zh-TW" altLang="en-US" sz="1400" dirty="0"/>
                <a:t>：儀表板</a:t>
              </a:r>
              <a:endParaRPr lang="en-US" altLang="zh-TW" sz="1400" dirty="0"/>
            </a:p>
            <a:p>
              <a:pPr>
                <a:lnSpc>
                  <a:spcPct val="150000"/>
                </a:lnSpc>
              </a:pPr>
              <a:r>
                <a:rPr lang="en-US" altLang="zh-TW" sz="1400" dirty="0"/>
                <a:t>A</a:t>
              </a:r>
              <a:r>
                <a:rPr lang="zh-TW" altLang="en-US" sz="1400" dirty="0"/>
                <a:t>：警告音</a:t>
              </a:r>
            </a:p>
          </p:txBody>
        </p:sp>
      </p:gr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E04ACB54-252F-41DD-85F4-0F8D82853CC3}"/>
                  </a:ext>
                </a:extLst>
              </p:cNvPr>
              <p:cNvSpPr/>
              <p:nvPr/>
            </p:nvSpPr>
            <p:spPr>
              <a:xfrm>
                <a:off x="297264" y="3911939"/>
                <a:ext cx="11597472" cy="2536977"/>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en-US" dirty="0"/>
                  <a:t>不同模式之間的反應時間有顯著差異 </a:t>
                </a:r>
                <a:r>
                  <a:rPr lang="en-US" altLang="zh-TW" dirty="0"/>
                  <a:t>:</a:t>
                </a:r>
                <a:r>
                  <a:rPr lang="zh-TW" altLang="en-US" dirty="0"/>
                  <a:t> </a:t>
                </a:r>
                <a:r>
                  <a:rPr lang="en-US" altLang="zh-TW" dirty="0"/>
                  <a:t>F (5,174) =111.6, p &lt; 0.001, </a:t>
                </a:r>
                <a14:m>
                  <m:oMath xmlns:m="http://schemas.openxmlformats.org/officeDocument/2006/math">
                    <m:r>
                      <a:rPr lang="zh-TW" altLang="en-US" i="1" smtClean="0">
                        <a:latin typeface="Cambria Math" panose="02040503050406030204" pitchFamily="18" charset="0"/>
                      </a:rPr>
                      <m:t>𝜂</m:t>
                    </m:r>
                    <m:r>
                      <a:rPr lang="en-US" altLang="zh-TW" i="1" smtClean="0">
                        <a:latin typeface="Cambria Math" panose="02040503050406030204" pitchFamily="18" charset="0"/>
                      </a:rPr>
                      <m:t>²</m:t>
                    </m:r>
                  </m:oMath>
                </a14:m>
                <a:r>
                  <a:rPr lang="en-US" altLang="zh-TW" dirty="0"/>
                  <a:t>= 0.76</a:t>
                </a:r>
              </a:p>
              <a:p>
                <a:pPr marL="285750" indent="76200">
                  <a:lnSpc>
                    <a:spcPct val="150000"/>
                  </a:lnSpc>
                  <a:buFont typeface="Wingdings" panose="05000000000000000000" pitchFamily="2" charset="2"/>
                  <a:buChar char="Ø"/>
                </a:pPr>
                <a:r>
                  <a:rPr lang="zh-TW" altLang="en-US" dirty="0"/>
                  <a:t>有警告策略的反應時間都明顯低於基線</a:t>
                </a:r>
                <a:endParaRPr lang="en-US" altLang="zh-TW" dirty="0"/>
              </a:p>
              <a:p>
                <a:pPr marL="285750" indent="76200">
                  <a:lnSpc>
                    <a:spcPct val="150000"/>
                  </a:lnSpc>
                  <a:buFont typeface="Wingdings" panose="05000000000000000000" pitchFamily="2" charset="2"/>
                  <a:buChar char="Ø"/>
                </a:pPr>
                <a:r>
                  <a:rPr lang="zh-TW" altLang="en-US" dirty="0"/>
                  <a:t>儀表板的反應時間最長，導致效用不佳。可能是因顯示過多狀態訊息，導致駕駛員無法察覺前方碰撞警告。</a:t>
                </a:r>
                <a:endParaRPr lang="en-US" altLang="zh-TW" dirty="0"/>
              </a:p>
              <a:p>
                <a:pPr marL="285750" indent="76200">
                  <a:lnSpc>
                    <a:spcPct val="150000"/>
                  </a:lnSpc>
                  <a:buFont typeface="Wingdings" panose="05000000000000000000" pitchFamily="2" charset="2"/>
                  <a:buChar char="Ø"/>
                </a:pPr>
                <a:r>
                  <a:rPr lang="en-US" altLang="zh-TW" dirty="0"/>
                  <a:t>HUD</a:t>
                </a:r>
                <a:r>
                  <a:rPr lang="zh-TW" altLang="en-US" dirty="0"/>
                  <a:t>比觸覺和聽覺警告更快察覺前方碰撞訊息，即反應時間較短</a:t>
                </a:r>
                <a:endParaRPr lang="en-US" altLang="zh-TW" dirty="0"/>
              </a:p>
              <a:p>
                <a:pPr marL="285750" indent="76200">
                  <a:lnSpc>
                    <a:spcPct val="150000"/>
                  </a:lnSpc>
                  <a:buFont typeface="Wingdings" panose="05000000000000000000" pitchFamily="2" charset="2"/>
                  <a:buChar char="Ø"/>
                </a:pPr>
                <a:r>
                  <a:rPr lang="en-US" altLang="zh-TW" dirty="0"/>
                  <a:t>HUD</a:t>
                </a:r>
                <a:r>
                  <a:rPr lang="zh-TW" altLang="en-US" dirty="0"/>
                  <a:t>與多模式相比，</a:t>
                </a:r>
                <a:r>
                  <a:rPr lang="en-US" altLang="zh-TW" dirty="0"/>
                  <a:t>HUD</a:t>
                </a:r>
                <a:r>
                  <a:rPr lang="zh-TW" altLang="en-US" dirty="0"/>
                  <a:t>警告的效用較差一點，這可能是因為分心所導致的</a:t>
                </a:r>
                <a:endParaRPr lang="en-US" altLang="zh-TW" dirty="0"/>
              </a:p>
              <a:p>
                <a:pPr marL="285750" indent="-285750">
                  <a:lnSpc>
                    <a:spcPct val="150000"/>
                  </a:lnSpc>
                  <a:buFont typeface="Arial" panose="020B0604020202020204" pitchFamily="34" charset="0"/>
                  <a:buChar char="•"/>
                </a:pPr>
                <a:r>
                  <a:rPr lang="zh-TW" altLang="en-US" dirty="0"/>
                  <a:t>多階段警告的反應時間明顯低於單階段預警 </a:t>
                </a:r>
                <a:r>
                  <a:rPr lang="en-US" altLang="zh-TW" dirty="0"/>
                  <a:t>:</a:t>
                </a:r>
                <a:r>
                  <a:rPr lang="zh-TW" altLang="en-US" dirty="0"/>
                  <a:t> </a:t>
                </a:r>
                <a:r>
                  <a:rPr lang="en-US" altLang="zh-TW" dirty="0"/>
                  <a:t>F (1,58) =215.8, p &lt; 0.001, </a:t>
                </a:r>
                <a14:m>
                  <m:oMath xmlns:m="http://schemas.openxmlformats.org/officeDocument/2006/math">
                    <m:r>
                      <a:rPr lang="zh-TW" altLang="en-US" i="1">
                        <a:latin typeface="Cambria Math" panose="02040503050406030204" pitchFamily="18" charset="0"/>
                      </a:rPr>
                      <m:t>𝜂</m:t>
                    </m:r>
                    <m:r>
                      <a:rPr lang="en-US" altLang="zh-TW" i="1">
                        <a:latin typeface="Cambria Math" panose="02040503050406030204" pitchFamily="18" charset="0"/>
                      </a:rPr>
                      <m:t>²</m:t>
                    </m:r>
                  </m:oMath>
                </a14:m>
                <a:r>
                  <a:rPr lang="en-US" altLang="zh-TW" dirty="0"/>
                  <a:t>= 0.79</a:t>
                </a:r>
              </a:p>
            </p:txBody>
          </p:sp>
        </mc:Choice>
        <mc:Fallback xmlns="">
          <p:sp>
            <p:nvSpPr>
              <p:cNvPr id="10" name="矩形 9">
                <a:extLst>
                  <a:ext uri="{FF2B5EF4-FFF2-40B4-BE49-F238E27FC236}">
                    <a16:creationId xmlns:a16="http://schemas.microsoft.com/office/drawing/2014/main" id="{E04ACB54-252F-41DD-85F4-0F8D82853CC3}"/>
                  </a:ext>
                </a:extLst>
              </p:cNvPr>
              <p:cNvSpPr>
                <a:spLocks noRot="1" noChangeAspect="1" noMove="1" noResize="1" noEditPoints="1" noAdjustHandles="1" noChangeArrowheads="1" noChangeShapeType="1" noTextEdit="1"/>
              </p:cNvSpPr>
              <p:nvPr/>
            </p:nvSpPr>
            <p:spPr>
              <a:xfrm>
                <a:off x="297264" y="3911939"/>
                <a:ext cx="11597472" cy="2536977"/>
              </a:xfrm>
              <a:prstGeom prst="rect">
                <a:avLst/>
              </a:prstGeom>
              <a:blipFill>
                <a:blip r:embed="rId4"/>
                <a:stretch>
                  <a:fillRect l="-368" b="-2885"/>
                </a:stretch>
              </a:blipFill>
            </p:spPr>
            <p:txBody>
              <a:bodyPr/>
              <a:lstStyle/>
              <a:p>
                <a:r>
                  <a:rPr lang="zh-TW" altLang="en-US">
                    <a:noFill/>
                  </a:rPr>
                  <a:t> </a:t>
                </a:r>
              </a:p>
            </p:txBody>
          </p:sp>
        </mc:Fallback>
      </mc:AlternateContent>
      <p:sp>
        <p:nvSpPr>
          <p:cNvPr id="12" name="矩形 11">
            <a:extLst>
              <a:ext uri="{FF2B5EF4-FFF2-40B4-BE49-F238E27FC236}">
                <a16:creationId xmlns:a16="http://schemas.microsoft.com/office/drawing/2014/main" id="{682673E0-03AA-4620-AD1C-2B09A75FEE3F}"/>
              </a:ext>
            </a:extLst>
          </p:cNvPr>
          <p:cNvSpPr/>
          <p:nvPr/>
        </p:nvSpPr>
        <p:spPr>
          <a:xfrm>
            <a:off x="4895850" y="2793187"/>
            <a:ext cx="609600" cy="104775"/>
          </a:xfrm>
          <a:prstGeom prst="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1E1DEE0-C69F-45DC-B90E-3B93C1E11339}"/>
              </a:ext>
            </a:extLst>
          </p:cNvPr>
          <p:cNvSpPr/>
          <p:nvPr/>
        </p:nvSpPr>
        <p:spPr>
          <a:xfrm>
            <a:off x="4895850" y="3122378"/>
            <a:ext cx="609600" cy="104775"/>
          </a:xfrm>
          <a:prstGeom prst="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C1809865-D79E-4436-8207-B25D7BCA9E83}"/>
              </a:ext>
            </a:extLst>
          </p:cNvPr>
          <p:cNvSpPr txBox="1"/>
          <p:nvPr/>
        </p:nvSpPr>
        <p:spPr>
          <a:xfrm>
            <a:off x="9575216" y="787718"/>
            <a:ext cx="1210588" cy="400110"/>
          </a:xfrm>
          <a:prstGeom prst="rect">
            <a:avLst/>
          </a:prstGeom>
          <a:noFill/>
        </p:spPr>
        <p:txBody>
          <a:bodyPr wrap="none" rtlCol="0">
            <a:spAutoFit/>
          </a:bodyPr>
          <a:lstStyle/>
          <a:p>
            <a:r>
              <a:rPr lang="zh-TW" altLang="en-US" sz="2000" b="1" dirty="0"/>
              <a:t>事後比較</a:t>
            </a:r>
          </a:p>
        </p:txBody>
      </p:sp>
    </p:spTree>
    <p:extLst>
      <p:ext uri="{BB962C8B-B14F-4D97-AF65-F5344CB8AC3E}">
        <p14:creationId xmlns:p14="http://schemas.microsoft.com/office/powerpoint/2010/main" val="329906580"/>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icrosoft YaHei UI">
      <a:majorFont>
        <a:latin typeface="Microsoft YaHei UI"/>
        <a:ea typeface="Microsoft YaHei UI"/>
        <a:cs typeface=""/>
      </a:majorFont>
      <a:minorFont>
        <a:latin typeface="Microsoft YaHei UI"/>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TotalTime>
  <Words>1670</Words>
  <Application>Microsoft Office PowerPoint</Application>
  <PresentationFormat>寬螢幕</PresentationFormat>
  <Paragraphs>133</Paragraphs>
  <Slides>14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14</vt:i4>
      </vt:variant>
    </vt:vector>
  </HeadingPairs>
  <TitlesOfParts>
    <vt:vector size="21" baseType="lpstr">
      <vt:lpstr>Microsoft YaHei UI</vt:lpstr>
      <vt:lpstr>新細明體</vt:lpstr>
      <vt:lpstr>Arial</vt:lpstr>
      <vt:lpstr>Calibri</vt:lpstr>
      <vt:lpstr>Cambria Math</vt:lpstr>
      <vt:lpstr>Wingdings</vt:lpstr>
      <vt:lpstr>1_Office 테마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조현석</dc:creator>
  <cp:lastModifiedBy>min-chun</cp:lastModifiedBy>
  <cp:revision>69</cp:revision>
  <dcterms:created xsi:type="dcterms:W3CDTF">2022-07-27T03:21:20Z</dcterms:created>
  <dcterms:modified xsi:type="dcterms:W3CDTF">2023-05-12T02:02:23Z</dcterms:modified>
</cp:coreProperties>
</file>